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60" r:id="rId3"/>
    <p:sldId id="262" r:id="rId4"/>
    <p:sldId id="263" r:id="rId5"/>
    <p:sldId id="267" r:id="rId6"/>
    <p:sldId id="268" r:id="rId7"/>
    <p:sldId id="270" r:id="rId8"/>
    <p:sldId id="271" r:id="rId9"/>
    <p:sldId id="273" r:id="rId10"/>
    <p:sldId id="276" r:id="rId11"/>
    <p:sldId id="277" r:id="rId12"/>
    <p:sldId id="279" r:id="rId13"/>
    <p:sldId id="280" r:id="rId14"/>
    <p:sldId id="281" r:id="rId15"/>
    <p:sldId id="286" r:id="rId16"/>
    <p:sldId id="287" r:id="rId17"/>
    <p:sldId id="284" r:id="rId18"/>
    <p:sldId id="285" r:id="rId19"/>
    <p:sldId id="288" r:id="rId20"/>
    <p:sldId id="289" r:id="rId21"/>
    <p:sldId id="290" r:id="rId22"/>
    <p:sldId id="291" r:id="rId23"/>
    <p:sldId id="292" r:id="rId24"/>
    <p:sldId id="293" r:id="rId25"/>
    <p:sldId id="294" r:id="rId26"/>
    <p:sldId id="295" r:id="rId27"/>
    <p:sldId id="296" r:id="rId28"/>
    <p:sldId id="297" r:id="rId29"/>
    <p:sldId id="300" r:id="rId30"/>
    <p:sldId id="301" r:id="rId31"/>
    <p:sldId id="302" r:id="rId32"/>
    <p:sldId id="298"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Nelis" userId="4ee46bc9b27cb320" providerId="LiveId" clId="{07062C7E-D571-41C4-B03D-F5E42B7893F3}"/>
    <pc:docChg chg="delSld modSld">
      <pc:chgData name="Cathy Nelis" userId="4ee46bc9b27cb320" providerId="LiveId" clId="{07062C7E-D571-41C4-B03D-F5E42B7893F3}" dt="2023-07-19T10:44:12.304" v="14" actId="20577"/>
      <pc:docMkLst>
        <pc:docMk/>
      </pc:docMkLst>
      <pc:sldChg chg="modSp mod">
        <pc:chgData name="Cathy Nelis" userId="4ee46bc9b27cb320" providerId="LiveId" clId="{07062C7E-D571-41C4-B03D-F5E42B7893F3}" dt="2023-07-19T10:44:12.304" v="14" actId="20577"/>
        <pc:sldMkLst>
          <pc:docMk/>
          <pc:sldMk cId="2781692333" sldId="298"/>
        </pc:sldMkLst>
        <pc:spChg chg="mod">
          <ac:chgData name="Cathy Nelis" userId="4ee46bc9b27cb320" providerId="LiveId" clId="{07062C7E-D571-41C4-B03D-F5E42B7893F3}" dt="2023-07-19T10:44:12.304" v="14" actId="20577"/>
          <ac:spMkLst>
            <pc:docMk/>
            <pc:sldMk cId="2781692333" sldId="298"/>
            <ac:spMk id="4" creationId="{9D173A5E-973B-4813-9D84-B9A9D675AD91}"/>
          </ac:spMkLst>
        </pc:spChg>
      </pc:sldChg>
      <pc:sldChg chg="del">
        <pc:chgData name="Cathy Nelis" userId="4ee46bc9b27cb320" providerId="LiveId" clId="{07062C7E-D571-41C4-B03D-F5E42B7893F3}" dt="2023-07-18T10:55:21.975" v="0" actId="47"/>
        <pc:sldMkLst>
          <pc:docMk/>
          <pc:sldMk cId="3737903081" sldId="29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Source of Referrals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6"/>
            </a:solidFill>
            <a:ln>
              <a:noFill/>
            </a:ln>
            <a:effectLst/>
            <a:sp3d/>
          </c:spPr>
          <c:invertIfNegative val="0"/>
          <c:dLbls>
            <c:dLbl>
              <c:idx val="0"/>
              <c:layout>
                <c:manualLayout>
                  <c:x val="9.5923261390887284E-3"/>
                  <c:y val="-4.9937578027465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91-417D-B73C-255F5CD22BE2}"/>
                </c:ext>
              </c:extLst>
            </c:dLbl>
            <c:dLbl>
              <c:idx val="1"/>
              <c:layout>
                <c:manualLayout>
                  <c:x val="3.1974420463629096E-3"/>
                  <c:y val="-2.9962546816479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91-417D-B73C-255F5CD22BE2}"/>
                </c:ext>
              </c:extLst>
            </c:dLbl>
            <c:dLbl>
              <c:idx val="2"/>
              <c:layout>
                <c:manualLayout>
                  <c:x val="4.7961630695443642E-3"/>
                  <c:y val="-5.4931335830212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F91-417D-B73C-255F5CD22BE2}"/>
                </c:ext>
              </c:extLst>
            </c:dLbl>
            <c:dLbl>
              <c:idx val="3"/>
              <c:layout>
                <c:manualLayout>
                  <c:x val="3.1974420463629096E-3"/>
                  <c:y val="-4.74406991260924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F91-417D-B73C-255F5CD22BE2}"/>
                </c:ext>
              </c:extLst>
            </c:dLbl>
            <c:dLbl>
              <c:idx val="4"/>
              <c:layout>
                <c:manualLayout>
                  <c:x val="0"/>
                  <c:y val="-5.2434456928838954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966489800285755E-2"/>
                      <c:h val="4.740334424489074E-2"/>
                    </c:manualLayout>
                  </c15:layout>
                </c:ext>
                <c:ext xmlns:c16="http://schemas.microsoft.com/office/drawing/2014/chart" uri="{C3380CC4-5D6E-409C-BE32-E72D297353CC}">
                  <c16:uniqueId val="{00000004-FF91-417D-B73C-255F5CD22BE2}"/>
                </c:ext>
              </c:extLst>
            </c:dLbl>
            <c:dLbl>
              <c:idx val="5"/>
              <c:layout>
                <c:manualLayout>
                  <c:x val="3.1974420463629096E-3"/>
                  <c:y val="-5.49313358302124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F91-417D-B73C-255F5CD22BE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Sheet1!$B$34:$B$39</c:f>
              <c:strCache>
                <c:ptCount val="6"/>
                <c:pt idx="0">
                  <c:v>Community Organisation</c:v>
                </c:pt>
                <c:pt idx="1">
                  <c:v>GP</c:v>
                </c:pt>
                <c:pt idx="2">
                  <c:v>Not Recorded</c:v>
                </c:pt>
                <c:pt idx="3">
                  <c:v>Self</c:v>
                </c:pt>
                <c:pt idx="4">
                  <c:v>Statutory Organisation</c:v>
                </c:pt>
                <c:pt idx="5">
                  <c:v>VSP Funded Organisation</c:v>
                </c:pt>
              </c:strCache>
            </c:strRef>
          </c:cat>
          <c:val>
            <c:numRef>
              <c:f>Sheet1!$C$34:$C$39</c:f>
              <c:numCache>
                <c:formatCode>0%</c:formatCode>
                <c:ptCount val="6"/>
                <c:pt idx="0">
                  <c:v>2.4221453287197232E-2</c:v>
                </c:pt>
                <c:pt idx="1">
                  <c:v>0.74740484429065746</c:v>
                </c:pt>
                <c:pt idx="2">
                  <c:v>1.384083044982699E-2</c:v>
                </c:pt>
                <c:pt idx="3">
                  <c:v>0.20069204152249134</c:v>
                </c:pt>
                <c:pt idx="4">
                  <c:v>6.920415224913495E-3</c:v>
                </c:pt>
                <c:pt idx="5">
                  <c:v>6.920415224913495E-3</c:v>
                </c:pt>
              </c:numCache>
            </c:numRef>
          </c:val>
          <c:extLst>
            <c:ext xmlns:c16="http://schemas.microsoft.com/office/drawing/2014/chart" uri="{C3380CC4-5D6E-409C-BE32-E72D297353CC}">
              <c16:uniqueId val="{00000006-FF91-417D-B73C-255F5CD22BE2}"/>
            </c:ext>
          </c:extLst>
        </c:ser>
        <c:dLbls>
          <c:showLegendKey val="0"/>
          <c:showVal val="1"/>
          <c:showCatName val="0"/>
          <c:showSerName val="0"/>
          <c:showPercent val="0"/>
          <c:showBubbleSize val="0"/>
        </c:dLbls>
        <c:gapWidth val="150"/>
        <c:shape val="box"/>
        <c:axId val="679996784"/>
        <c:axId val="679997112"/>
        <c:axId val="0"/>
      </c:bar3DChart>
      <c:catAx>
        <c:axId val="6799967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9997112"/>
        <c:crosses val="autoZero"/>
        <c:auto val="1"/>
        <c:lblAlgn val="ctr"/>
        <c:lblOffset val="100"/>
        <c:noMultiLvlLbl val="0"/>
      </c:catAx>
      <c:valAx>
        <c:axId val="679997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999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dirty="0"/>
              <a:t>Symptoms</a:t>
            </a:r>
          </a:p>
        </c:rich>
      </c:tx>
      <c:layout>
        <c:manualLayout>
          <c:xMode val="edge"/>
          <c:yMode val="edge"/>
          <c:x val="0.65698830409356723"/>
          <c:y val="5.1922253236789617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32"/>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F1A-4B4D-B96C-BA8408C836B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F1A-4B4D-B96C-BA8408C836B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F1A-4B4D-B96C-BA8408C836B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8F1A-4B4D-B96C-BA8408C836B9}"/>
              </c:ext>
            </c:extLst>
          </c:dPt>
          <c:dLbls>
            <c:dLbl>
              <c:idx val="1"/>
              <c:layout>
                <c:manualLayout>
                  <c:x val="-9.166666666666666E-2"/>
                  <c:y val="-3.508771929824561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1A-4B4D-B96C-BA8408C836B9}"/>
                </c:ext>
              </c:extLst>
            </c:dLbl>
            <c:dLbl>
              <c:idx val="2"/>
              <c:layout>
                <c:manualLayout>
                  <c:x val="0.10555555555555556"/>
                  <c:y val="-0.1017543859649122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F1A-4B4D-B96C-BA8408C836B9}"/>
                </c:ext>
              </c:extLst>
            </c:dLbl>
            <c:dLbl>
              <c:idx val="3"/>
              <c:layout>
                <c:manualLayout>
                  <c:x val="0.18055555555555555"/>
                  <c:y val="-5.26315789473684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F1A-4B4D-B96C-BA8408C836B9}"/>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Sheet1!$A$36:$A$39</c:f>
              <c:strCache>
                <c:ptCount val="4"/>
                <c:pt idx="0">
                  <c:v>Improved</c:v>
                </c:pt>
                <c:pt idx="1">
                  <c:v>Unimproved</c:v>
                </c:pt>
                <c:pt idx="2">
                  <c:v>Not Addressed</c:v>
                </c:pt>
                <c:pt idx="3">
                  <c:v>No Data</c:v>
                </c:pt>
              </c:strCache>
            </c:strRef>
          </c:cat>
          <c:val>
            <c:numRef>
              <c:f>Sheet1!$B$36:$B$39</c:f>
              <c:numCache>
                <c:formatCode>0%</c:formatCode>
                <c:ptCount val="4"/>
                <c:pt idx="0">
                  <c:v>0.93</c:v>
                </c:pt>
                <c:pt idx="1">
                  <c:v>7.7220077220077222E-3</c:v>
                </c:pt>
                <c:pt idx="2">
                  <c:v>2.7027027027027029E-2</c:v>
                </c:pt>
                <c:pt idx="3">
                  <c:v>2.7027027027027029E-2</c:v>
                </c:pt>
              </c:numCache>
            </c:numRef>
          </c:val>
          <c:extLst>
            <c:ext xmlns:c16="http://schemas.microsoft.com/office/drawing/2014/chart" uri="{C3380CC4-5D6E-409C-BE32-E72D297353CC}">
              <c16:uniqueId val="{00000008-8F1A-4B4D-B96C-BA8408C836B9}"/>
            </c:ext>
          </c:extLst>
        </c:ser>
        <c:dLbls>
          <c:showLegendKey val="0"/>
          <c:showVal val="0"/>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Day to Day Functioning</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005199696822273E-2"/>
          <c:y val="0.14359629574605062"/>
          <c:w val="0.72615159548940367"/>
          <c:h val="0.77247579044043169"/>
        </c:manualLayout>
      </c:layout>
      <c:pie3DChart>
        <c:varyColors val="1"/>
        <c:ser>
          <c:idx val="0"/>
          <c:order val="0"/>
          <c:explosion val="16"/>
          <c:dPt>
            <c:idx val="0"/>
            <c:bubble3D val="0"/>
            <c:explosion val="49"/>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AA4-4AF6-9B23-EE977936151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AA4-4AF6-9B23-EE977936151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AA4-4AF6-9B23-EE977936151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AA4-4AF6-9B23-EE977936151A}"/>
              </c:ext>
            </c:extLst>
          </c:dPt>
          <c:dLbls>
            <c:dLbl>
              <c:idx val="1"/>
              <c:layout>
                <c:manualLayout>
                  <c:x val="-9.0794451450189162E-2"/>
                  <c:y val="3.43053173241852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AA4-4AF6-9B23-EE977936151A}"/>
                </c:ext>
              </c:extLst>
            </c:dLbl>
            <c:dLbl>
              <c:idx val="2"/>
              <c:layout>
                <c:manualLayout>
                  <c:x val="2.1857923497267728E-2"/>
                  <c:y val="-6.174957118353345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AA4-4AF6-9B23-EE977936151A}"/>
                </c:ext>
              </c:extLst>
            </c:dLbl>
            <c:dLbl>
              <c:idx val="3"/>
              <c:layout>
                <c:manualLayout>
                  <c:x val="5.8848255569567048E-2"/>
                  <c:y val="-3.659233847913093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AA4-4AF6-9B23-EE977936151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Sheet1!$A$36:$A$39</c:f>
              <c:strCache>
                <c:ptCount val="4"/>
                <c:pt idx="0">
                  <c:v>Improved</c:v>
                </c:pt>
                <c:pt idx="1">
                  <c:v>Unimproved</c:v>
                </c:pt>
                <c:pt idx="2">
                  <c:v>Not Addressed</c:v>
                </c:pt>
                <c:pt idx="3">
                  <c:v>No Data</c:v>
                </c:pt>
              </c:strCache>
            </c:strRef>
          </c:cat>
          <c:val>
            <c:numRef>
              <c:f>Sheet1!$B$36:$B$39</c:f>
              <c:numCache>
                <c:formatCode>0%</c:formatCode>
                <c:ptCount val="4"/>
                <c:pt idx="0">
                  <c:v>0.92277992277992282</c:v>
                </c:pt>
                <c:pt idx="1">
                  <c:v>1.1583011583011582E-2</c:v>
                </c:pt>
                <c:pt idx="2">
                  <c:v>3.8610038610038609E-2</c:v>
                </c:pt>
                <c:pt idx="3">
                  <c:v>2.7027027027027029E-2</c:v>
                </c:pt>
              </c:numCache>
            </c:numRef>
          </c:val>
          <c:extLst>
            <c:ext xmlns:c16="http://schemas.microsoft.com/office/drawing/2014/chart" uri="{C3380CC4-5D6E-409C-BE32-E72D297353CC}">
              <c16:uniqueId val="{00000008-0AA4-4AF6-9B23-EE977936151A}"/>
            </c:ext>
          </c:extLst>
        </c:ser>
        <c:dLbls>
          <c:showLegendKey val="0"/>
          <c:showVal val="0"/>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Age</a:t>
            </a:r>
            <a:r>
              <a:rPr lang="en-GB" sz="2000" baseline="0"/>
              <a:t> Range of Clients</a:t>
            </a:r>
            <a:endParaRPr lang="en-GB"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98855735138371E-2"/>
          <c:y val="0.11061523548764687"/>
          <c:w val="0.93946758299949351"/>
          <c:h val="0.73744836889538112"/>
        </c:manualLayout>
      </c:layout>
      <c:barChart>
        <c:barDir val="col"/>
        <c:grouping val="clustered"/>
        <c:varyColors val="0"/>
        <c:ser>
          <c:idx val="0"/>
          <c:order val="0"/>
          <c:spPr>
            <a:solidFill>
              <a:schemeClr val="accent6"/>
            </a:solidFill>
            <a:ln w="19050">
              <a:solidFill>
                <a:schemeClr val="lt1"/>
              </a:solidFill>
            </a:ln>
            <a:effectLst/>
          </c:spPr>
          <c:invertIfNegative val="0"/>
          <c:dLbls>
            <c:dLbl>
              <c:idx val="0"/>
              <c:layout>
                <c:manualLayout>
                  <c:x val="4.2941492216854536E-3"/>
                  <c:y val="0"/>
                </c:manualLayout>
              </c:layout>
              <c:tx>
                <c:rich>
                  <a:bodyPr/>
                  <a:lstStyle/>
                  <a:p>
                    <a:fld id="{30FFF7C9-7A8C-4539-ACEE-9DD84122C0E6}" type="VALUE">
                      <a:rPr lang="en-US" baseline="0"/>
                      <a:pPr/>
                      <a:t>[VALUE]</a:t>
                    </a:fld>
                    <a:endParaRPr lang="en-GB"/>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17A-4F02-A1D4-67E87C35A8D5}"/>
                </c:ext>
              </c:extLst>
            </c:dLbl>
            <c:dLbl>
              <c:idx val="1"/>
              <c:layout>
                <c:manualLayout>
                  <c:x val="1.2882447665056361E-2"/>
                  <c:y val="-6.7368421052631577E-2"/>
                </c:manualLayout>
              </c:layout>
              <c:tx>
                <c:rich>
                  <a:bodyPr/>
                  <a:lstStyle/>
                  <a:p>
                    <a:fld id="{B873422F-225B-47CA-AE47-A8CE2A1BB9DC}" type="VALUE">
                      <a:rPr lang="en-US" baseline="0"/>
                      <a:pPr/>
                      <a:t>[VALUE]</a:t>
                    </a:fld>
                    <a:endParaRPr lang="en-GB"/>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17A-4F02-A1D4-67E87C35A8D5}"/>
                </c:ext>
              </c:extLst>
            </c:dLbl>
            <c:dLbl>
              <c:idx val="2"/>
              <c:layout>
                <c:manualLayout>
                  <c:x val="0"/>
                  <c:y val="0"/>
                </c:manualLayout>
              </c:layout>
              <c:tx>
                <c:rich>
                  <a:bodyPr/>
                  <a:lstStyle/>
                  <a:p>
                    <a:r>
                      <a:rPr lang="en-US" baseline="0"/>
                      <a:t> </a:t>
                    </a:r>
                    <a:fld id="{CEF7E5ED-86EF-4C7A-9576-9B891DDCC29E}" type="VALUE">
                      <a:rPr lang="en-US" baseline="0"/>
                      <a:pPr/>
                      <a:t>[VALUE]</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17A-4F02-A1D4-67E87C35A8D5}"/>
                </c:ext>
              </c:extLst>
            </c:dLbl>
            <c:dLbl>
              <c:idx val="3"/>
              <c:tx>
                <c:rich>
                  <a:bodyPr/>
                  <a:lstStyle/>
                  <a:p>
                    <a:r>
                      <a:rPr lang="en-US" baseline="0"/>
                      <a:t> </a:t>
                    </a:r>
                    <a:fld id="{9F63E1AF-8C3A-4C1F-A655-9233021CFDDA}" type="VALUE">
                      <a:rPr lang="en-US" baseline="0"/>
                      <a:pPr/>
                      <a:t>[VALUE]</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17A-4F02-A1D4-67E87C35A8D5}"/>
                </c:ext>
              </c:extLst>
            </c:dLbl>
            <c:dLbl>
              <c:idx val="4"/>
              <c:tx>
                <c:rich>
                  <a:bodyPr/>
                  <a:lstStyle/>
                  <a:p>
                    <a:r>
                      <a:rPr lang="en-US" baseline="0"/>
                      <a:t> </a:t>
                    </a:r>
                    <a:fld id="{3AD93162-26D9-43B9-B465-BD92F51131A4}" type="VALUE">
                      <a:rPr lang="en-US" baseline="0"/>
                      <a:pPr/>
                      <a:t>[VALUE]</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17A-4F02-A1D4-67E87C35A8D5}"/>
                </c:ext>
              </c:extLst>
            </c:dLbl>
            <c:dLbl>
              <c:idx val="5"/>
              <c:tx>
                <c:rich>
                  <a:bodyPr/>
                  <a:lstStyle/>
                  <a:p>
                    <a:fld id="{5A34D263-0EF0-4460-862B-6EF39D4B2A04}" type="VALUE">
                      <a:rPr lang="en-US" baseline="0"/>
                      <a:pPr/>
                      <a:t>[VALUE]</a:t>
                    </a:fld>
                    <a:endParaRPr lang="en-GB"/>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17A-4F02-A1D4-67E87C35A8D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Sheet1!$B$45:$B$50</c:f>
              <c:strCache>
                <c:ptCount val="6"/>
                <c:pt idx="0">
                  <c:v>&lt;20</c:v>
                </c:pt>
                <c:pt idx="1">
                  <c:v>20-29</c:v>
                </c:pt>
                <c:pt idx="2">
                  <c:v>30-39</c:v>
                </c:pt>
                <c:pt idx="3">
                  <c:v>40-49</c:v>
                </c:pt>
                <c:pt idx="4">
                  <c:v>50-64</c:v>
                </c:pt>
                <c:pt idx="5">
                  <c:v>&gt;64</c:v>
                </c:pt>
              </c:strCache>
            </c:strRef>
          </c:cat>
          <c:val>
            <c:numRef>
              <c:f>Sheet1!$C$45:$C$50</c:f>
              <c:numCache>
                <c:formatCode>0%</c:formatCode>
                <c:ptCount val="6"/>
                <c:pt idx="0">
                  <c:v>0.04</c:v>
                </c:pt>
                <c:pt idx="1">
                  <c:v>0.18</c:v>
                </c:pt>
                <c:pt idx="2">
                  <c:v>0.21</c:v>
                </c:pt>
                <c:pt idx="3">
                  <c:v>0.23</c:v>
                </c:pt>
                <c:pt idx="4">
                  <c:v>0.3</c:v>
                </c:pt>
                <c:pt idx="5">
                  <c:v>0.04</c:v>
                </c:pt>
              </c:numCache>
            </c:numRef>
          </c:val>
          <c:extLst>
            <c:ext xmlns:c16="http://schemas.microsoft.com/office/drawing/2014/chart" uri="{C3380CC4-5D6E-409C-BE32-E72D297353CC}">
              <c16:uniqueId val="{00000006-E17A-4F02-A1D4-67E87C35A8D5}"/>
            </c:ext>
          </c:extLst>
        </c:ser>
        <c:dLbls>
          <c:showLegendKey val="0"/>
          <c:showVal val="0"/>
          <c:showCatName val="0"/>
          <c:showSerName val="0"/>
          <c:showPercent val="0"/>
          <c:showBubbleSize val="0"/>
        </c:dLbls>
        <c:gapWidth val="150"/>
        <c:axId val="740144496"/>
        <c:axId val="740143512"/>
      </c:barChart>
      <c:catAx>
        <c:axId val="74014449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a:t>Age Range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40143512"/>
        <c:crosses val="autoZero"/>
        <c:auto val="1"/>
        <c:lblAlgn val="ctr"/>
        <c:lblOffset val="100"/>
        <c:noMultiLvlLbl val="0"/>
      </c:catAx>
      <c:valAx>
        <c:axId val="740143512"/>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0144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dirty="0"/>
              <a:t>Gender</a:t>
            </a:r>
            <a:r>
              <a:rPr lang="en-GB" baseline="0" dirty="0"/>
              <a:t> Split of clients</a:t>
            </a:r>
            <a:endParaRPr lang="en-GB" dirty="0"/>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422109619475136E-2"/>
          <c:y val="0.14637123313633935"/>
          <c:w val="0.83583668863821925"/>
          <c:h val="0.73797963438377645"/>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C021-422F-A715-E5D2EBD08B7B}"/>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C021-422F-A715-E5D2EBD08B7B}"/>
              </c:ext>
            </c:extLst>
          </c:dPt>
          <c:dLbls>
            <c:dLbl>
              <c:idx val="0"/>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manualLayout>
                      <c:w val="0.10532272251015352"/>
                      <c:h val="0.1324872355944566"/>
                    </c:manualLayout>
                  </c15:layout>
                </c:ext>
                <c:ext xmlns:c16="http://schemas.microsoft.com/office/drawing/2014/chart" uri="{C3380CC4-5D6E-409C-BE32-E72D297353CC}">
                  <c16:uniqueId val="{00000001-C021-422F-A715-E5D2EBD08B7B}"/>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C021-422F-A715-E5D2EBD08B7B}"/>
                </c:ext>
              </c:extLst>
            </c:dLbl>
            <c:spPr>
              <a:solidFill>
                <a:sysClr val="window" lastClr="FFFFFF"/>
              </a:solidFill>
              <a:ln>
                <a:solidFill>
                  <a:srgbClr val="4472C4"/>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Sheet1!$B$12:$C$12</c:f>
              <c:strCache>
                <c:ptCount val="2"/>
                <c:pt idx="0">
                  <c:v>Male</c:v>
                </c:pt>
                <c:pt idx="1">
                  <c:v>Female</c:v>
                </c:pt>
              </c:strCache>
            </c:strRef>
          </c:cat>
          <c:val>
            <c:numRef>
              <c:f>Sheet1!$B$13:$C$13</c:f>
              <c:numCache>
                <c:formatCode>General</c:formatCode>
                <c:ptCount val="2"/>
                <c:pt idx="0">
                  <c:v>136</c:v>
                </c:pt>
                <c:pt idx="1">
                  <c:v>172</c:v>
                </c:pt>
              </c:numCache>
            </c:numRef>
          </c:val>
          <c:extLst>
            <c:ext xmlns:c16="http://schemas.microsoft.com/office/drawing/2014/chart" uri="{C3380CC4-5D6E-409C-BE32-E72D297353CC}">
              <c16:uniqueId val="{00000004-C021-422F-A715-E5D2EBD08B7B}"/>
            </c:ext>
          </c:extLst>
        </c:ser>
        <c:dLbls>
          <c:dLblPos val="outEnd"/>
          <c:showLegendKey val="0"/>
          <c:showVal val="1"/>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dirty="0"/>
              <a:t>Age Range of Male &amp; Female Clients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Male</c:v>
                </c:pt>
              </c:strCache>
            </c:strRef>
          </c:tx>
          <c:spPr>
            <a:solidFill>
              <a:schemeClr val="accent1"/>
            </a:solidFill>
            <a:ln>
              <a:noFill/>
            </a:ln>
            <a:effectLst/>
            <a:sp3d/>
          </c:spPr>
          <c:invertIfNegative val="0"/>
          <c:dLbls>
            <c:dLbl>
              <c:idx val="0"/>
              <c:layout>
                <c:manualLayout>
                  <c:x val="-1.4832622611285429E-17"/>
                  <c:y val="-3.430531732418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E4-4472-862D-744290410CF8}"/>
                </c:ext>
              </c:extLst>
            </c:dLbl>
            <c:dLbl>
              <c:idx val="1"/>
              <c:layout>
                <c:manualLayout>
                  <c:x val="-4.8543689320388345E-3"/>
                  <c:y val="-8.9193825042881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E4-4472-862D-744290410CF8}"/>
                </c:ext>
              </c:extLst>
            </c:dLbl>
            <c:dLbl>
              <c:idx val="2"/>
              <c:layout>
                <c:manualLayout>
                  <c:x val="-3.2362459546925568E-3"/>
                  <c:y val="-7.08976558033161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E4-4472-862D-744290410CF8}"/>
                </c:ext>
              </c:extLst>
            </c:dLbl>
            <c:dLbl>
              <c:idx val="3"/>
              <c:layout>
                <c:manualLayout>
                  <c:x val="1.6181229773462784E-3"/>
                  <c:y val="-7.77587192681532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E4-4472-862D-744290410CF8}"/>
                </c:ext>
              </c:extLst>
            </c:dLbl>
            <c:dLbl>
              <c:idx val="4"/>
              <c:layout>
                <c:manualLayout>
                  <c:x val="4.8543689320387166E-3"/>
                  <c:y val="-5.4888507718696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E4-4472-862D-744290410CF8}"/>
                </c:ext>
              </c:extLst>
            </c:dLbl>
            <c:dLbl>
              <c:idx val="5"/>
              <c:layout>
                <c:manualLayout>
                  <c:x val="0"/>
                  <c:y val="-6.86106346483705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6E4-4472-862D-744290410CF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&lt;20</c:v>
                </c:pt>
                <c:pt idx="1">
                  <c:v>20-29</c:v>
                </c:pt>
                <c:pt idx="2">
                  <c:v>30-39</c:v>
                </c:pt>
                <c:pt idx="3">
                  <c:v>40-49</c:v>
                </c:pt>
                <c:pt idx="4">
                  <c:v>50-64</c:v>
                </c:pt>
                <c:pt idx="5">
                  <c:v>&gt;64</c:v>
                </c:pt>
              </c:strCache>
            </c:strRef>
          </c:cat>
          <c:val>
            <c:numRef>
              <c:f>Sheet1!$B$2:$B$7</c:f>
              <c:numCache>
                <c:formatCode>0%</c:formatCode>
                <c:ptCount val="6"/>
                <c:pt idx="0">
                  <c:v>0.04</c:v>
                </c:pt>
                <c:pt idx="1">
                  <c:v>0.17</c:v>
                </c:pt>
                <c:pt idx="2">
                  <c:v>0.15</c:v>
                </c:pt>
                <c:pt idx="3">
                  <c:v>0.26</c:v>
                </c:pt>
                <c:pt idx="4">
                  <c:v>0.32</c:v>
                </c:pt>
                <c:pt idx="5">
                  <c:v>0.06</c:v>
                </c:pt>
              </c:numCache>
            </c:numRef>
          </c:val>
          <c:extLst>
            <c:ext xmlns:c16="http://schemas.microsoft.com/office/drawing/2014/chart" uri="{C3380CC4-5D6E-409C-BE32-E72D297353CC}">
              <c16:uniqueId val="{00000006-36E4-4472-862D-744290410CF8}"/>
            </c:ext>
          </c:extLst>
        </c:ser>
        <c:ser>
          <c:idx val="1"/>
          <c:order val="1"/>
          <c:tx>
            <c:strRef>
              <c:f>Sheet1!$C$1</c:f>
              <c:strCache>
                <c:ptCount val="1"/>
                <c:pt idx="0">
                  <c:v>Female</c:v>
                </c:pt>
              </c:strCache>
            </c:strRef>
          </c:tx>
          <c:spPr>
            <a:solidFill>
              <a:schemeClr val="accent2"/>
            </a:solidFill>
            <a:ln>
              <a:noFill/>
            </a:ln>
            <a:effectLst/>
            <a:sp3d/>
          </c:spPr>
          <c:invertIfNegative val="0"/>
          <c:dLbls>
            <c:dLbl>
              <c:idx val="0"/>
              <c:layout>
                <c:manualLayout>
                  <c:x val="3.2362459546925568E-3"/>
                  <c:y val="-5.03144654088052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6E4-4472-862D-744290410CF8}"/>
                </c:ext>
              </c:extLst>
            </c:dLbl>
            <c:dLbl>
              <c:idx val="1"/>
              <c:layout>
                <c:manualLayout>
                  <c:x val="1.6181229773462784E-3"/>
                  <c:y val="-4.8027444253859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6E4-4472-862D-744290410CF8}"/>
                </c:ext>
              </c:extLst>
            </c:dLbl>
            <c:dLbl>
              <c:idx val="2"/>
              <c:layout>
                <c:manualLayout>
                  <c:x val="1.6181229773462784E-3"/>
                  <c:y val="-6.1749571183533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6E4-4472-862D-744290410CF8}"/>
                </c:ext>
              </c:extLst>
            </c:dLbl>
            <c:dLbl>
              <c:idx val="3"/>
              <c:layout>
                <c:manualLayout>
                  <c:x val="1.4563106796116505E-2"/>
                  <c:y val="-8.2332761578044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6E4-4472-862D-744290410CF8}"/>
                </c:ext>
              </c:extLst>
            </c:dLbl>
            <c:dLbl>
              <c:idx val="4"/>
              <c:layout>
                <c:manualLayout>
                  <c:x val="2.9126213592233011E-2"/>
                  <c:y val="-6.1749571183533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6E4-4472-862D-744290410CF8}"/>
                </c:ext>
              </c:extLst>
            </c:dLbl>
            <c:dLbl>
              <c:idx val="5"/>
              <c:layout>
                <c:manualLayout>
                  <c:x val="1.7799352750808944E-2"/>
                  <c:y val="-8.91938250428816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6E4-4472-862D-744290410CF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&lt;20</c:v>
                </c:pt>
                <c:pt idx="1">
                  <c:v>20-29</c:v>
                </c:pt>
                <c:pt idx="2">
                  <c:v>30-39</c:v>
                </c:pt>
                <c:pt idx="3">
                  <c:v>40-49</c:v>
                </c:pt>
                <c:pt idx="4">
                  <c:v>50-64</c:v>
                </c:pt>
                <c:pt idx="5">
                  <c:v>&gt;64</c:v>
                </c:pt>
              </c:strCache>
            </c:strRef>
          </c:cat>
          <c:val>
            <c:numRef>
              <c:f>Sheet1!$C$2:$C$7</c:f>
              <c:numCache>
                <c:formatCode>0%</c:formatCode>
                <c:ptCount val="6"/>
                <c:pt idx="0">
                  <c:v>0.03</c:v>
                </c:pt>
                <c:pt idx="1">
                  <c:v>0.2</c:v>
                </c:pt>
                <c:pt idx="2">
                  <c:v>0.27</c:v>
                </c:pt>
                <c:pt idx="3">
                  <c:v>0.2</c:v>
                </c:pt>
                <c:pt idx="4">
                  <c:v>0.28999999999999998</c:v>
                </c:pt>
                <c:pt idx="5">
                  <c:v>0.01</c:v>
                </c:pt>
              </c:numCache>
            </c:numRef>
          </c:val>
          <c:extLst>
            <c:ext xmlns:c16="http://schemas.microsoft.com/office/drawing/2014/chart" uri="{C3380CC4-5D6E-409C-BE32-E72D297353CC}">
              <c16:uniqueId val="{0000000D-36E4-4472-862D-744290410CF8}"/>
            </c:ext>
          </c:extLst>
        </c:ser>
        <c:dLbls>
          <c:showLegendKey val="0"/>
          <c:showVal val="1"/>
          <c:showCatName val="0"/>
          <c:showSerName val="0"/>
          <c:showPercent val="0"/>
          <c:showBubbleSize val="0"/>
        </c:dLbls>
        <c:gapWidth val="150"/>
        <c:shape val="box"/>
        <c:axId val="796295688"/>
        <c:axId val="796291096"/>
        <c:axId val="0"/>
      </c:bar3DChart>
      <c:catAx>
        <c:axId val="7962956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6291096"/>
        <c:crosses val="autoZero"/>
        <c:auto val="1"/>
        <c:lblAlgn val="ctr"/>
        <c:lblOffset val="100"/>
        <c:noMultiLvlLbl val="0"/>
      </c:catAx>
      <c:valAx>
        <c:axId val="7962910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295688"/>
        <c:crosses val="autoZero"/>
        <c:crossBetween val="between"/>
      </c:valAx>
      <c:spPr>
        <a:noFill/>
        <a:ln>
          <a:noFill/>
        </a:ln>
        <a:effectLst/>
      </c:spPr>
    </c:plotArea>
    <c:legend>
      <c:legendPos val="b"/>
      <c:layout>
        <c:manualLayout>
          <c:xMode val="edge"/>
          <c:yMode val="edge"/>
          <c:x val="0.24447244094488188"/>
          <c:y val="0.89409667541557303"/>
          <c:w val="0.5193884514435696"/>
          <c:h val="7.812554680664916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Employment Status of Clients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dLbls>
            <c:dLbl>
              <c:idx val="0"/>
              <c:layout>
                <c:manualLayout>
                  <c:x val="9.2067406494040285E-2"/>
                  <c:y val="-2.318840579710145E-2"/>
                </c:manualLayout>
              </c:layout>
              <c:tx>
                <c:rich>
                  <a:bodyPr/>
                  <a:lstStyle/>
                  <a:p>
                    <a:r>
                      <a:rPr lang="en-US" baseline="0"/>
                      <a:t> </a:t>
                    </a:r>
                    <a:fld id="{0F807565-B80F-40AD-B881-846C7C47F322}"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2D9-4FA4-8A02-E8163E3B28E3}"/>
                </c:ext>
              </c:extLst>
            </c:dLbl>
            <c:dLbl>
              <c:idx val="1"/>
              <c:layout>
                <c:manualLayout>
                  <c:x val="-6.5762433210028769E-3"/>
                  <c:y val="-5.5652173913043564E-2"/>
                </c:manualLayout>
              </c:layout>
              <c:tx>
                <c:rich>
                  <a:bodyPr/>
                  <a:lstStyle/>
                  <a:p>
                    <a:fld id="{CA57EBE3-1881-46F5-8298-DB7C3C68F74D}" type="VALUE">
                      <a:rPr lang="en-US" baseline="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D9-4FA4-8A02-E8163E3B28E3}"/>
                </c:ext>
              </c:extLst>
            </c:dLbl>
            <c:dLbl>
              <c:idx val="2"/>
              <c:layout>
                <c:manualLayout>
                  <c:x val="-1.9728729963008663E-2"/>
                  <c:y val="-9.275362318840584E-2"/>
                </c:manualLayout>
              </c:layout>
              <c:tx>
                <c:rich>
                  <a:bodyPr/>
                  <a:lstStyle/>
                  <a:p>
                    <a:fld id="{F411A2A0-6E03-49B9-A795-83F25E3A058E}" type="VALUE">
                      <a:rPr lang="en-US" baseline="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D9-4FA4-8A02-E8163E3B28E3}"/>
                </c:ext>
              </c:extLst>
            </c:dLbl>
            <c:dLbl>
              <c:idx val="3"/>
              <c:layout>
                <c:manualLayout>
                  <c:x val="-3.9457459926017263E-2"/>
                  <c:y val="-4.6376811594202899E-2"/>
                </c:manualLayout>
              </c:layout>
              <c:tx>
                <c:rich>
                  <a:bodyPr/>
                  <a:lstStyle/>
                  <a:p>
                    <a:fld id="{2376B24D-49D3-48FC-AC58-972EC38FDF51}" type="VALUE">
                      <a:rPr lang="en-US" baseline="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2D9-4FA4-8A02-E8163E3B28E3}"/>
                </c:ext>
              </c:extLst>
            </c:dLbl>
            <c:dLbl>
              <c:idx val="4"/>
              <c:layout>
                <c:manualLayout>
                  <c:x val="-2.6304973284011508E-2"/>
                  <c:y val="-4.4057971014492756E-2"/>
                </c:manualLayout>
              </c:layout>
              <c:tx>
                <c:rich>
                  <a:bodyPr/>
                  <a:lstStyle/>
                  <a:p>
                    <a:r>
                      <a:rPr lang="en-US" baseline="0"/>
                      <a:t> </a:t>
                    </a:r>
                    <a:fld id="{E3A166E6-81A1-4681-B0FF-E87F68CF36D0}"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2D9-4FA4-8A02-E8163E3B28E3}"/>
                </c:ext>
              </c:extLst>
            </c:dLbl>
            <c:dLbl>
              <c:idx val="5"/>
              <c:layout>
                <c:manualLayout>
                  <c:x val="-3.1237155774763666E-2"/>
                  <c:y val="-3.7101449275362401E-2"/>
                </c:manualLayout>
              </c:layout>
              <c:tx>
                <c:rich>
                  <a:bodyPr/>
                  <a:lstStyle/>
                  <a:p>
                    <a:r>
                      <a:rPr lang="en-US" baseline="0"/>
                      <a:t> </a:t>
                    </a:r>
                    <a:fld id="{A97DC070-9A5E-4046-9D72-441640A5A4DA}"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2D9-4FA4-8A02-E8163E3B28E3}"/>
                </c:ext>
              </c:extLst>
            </c:dLbl>
            <c:dLbl>
              <c:idx val="6"/>
              <c:layout>
                <c:manualLayout>
                  <c:x val="-8.2203041512535959E-3"/>
                  <c:y val="-6.0289855072463767E-2"/>
                </c:manualLayout>
              </c:layout>
              <c:tx>
                <c:rich>
                  <a:bodyPr/>
                  <a:lstStyle/>
                  <a:p>
                    <a:r>
                      <a:rPr lang="en-US" baseline="0"/>
                      <a:t> </a:t>
                    </a:r>
                    <a:fld id="{6C707EBE-AC48-44CF-AAB6-5F8FB073B608}"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2D9-4FA4-8A02-E8163E3B28E3}"/>
                </c:ext>
              </c:extLst>
            </c:dLbl>
            <c:dLbl>
              <c:idx val="7"/>
              <c:layout>
                <c:manualLayout>
                  <c:x val="7.8914919852034401E-2"/>
                  <c:y val="-3.2463768115942017E-2"/>
                </c:manualLayout>
              </c:layout>
              <c:tx>
                <c:rich>
                  <a:bodyPr/>
                  <a:lstStyle/>
                  <a:p>
                    <a:fld id="{BCED7F60-FD03-4392-AEE9-145F077163A1}" type="VALUE">
                      <a:rPr lang="en-US" baseline="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2D9-4FA4-8A02-E8163E3B28E3}"/>
                </c:ext>
              </c:extLst>
            </c:dLbl>
            <c:dLbl>
              <c:idx val="8"/>
              <c:layout>
                <c:manualLayout>
                  <c:x val="6.5762433210028769E-3"/>
                  <c:y val="-5.565217391304348E-2"/>
                </c:manualLayout>
              </c:layout>
              <c:tx>
                <c:rich>
                  <a:bodyPr/>
                  <a:lstStyle/>
                  <a:p>
                    <a:r>
                      <a:rPr lang="en-US" baseline="0"/>
                      <a:t> </a:t>
                    </a:r>
                    <a:fld id="{DE7695BA-A6B5-4E0B-9DAF-51A5972197E5}"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2D9-4FA4-8A02-E8163E3B28E3}"/>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Sheet1!$B$56:$B$64</c:f>
              <c:strCache>
                <c:ptCount val="9"/>
                <c:pt idx="0">
                  <c:v>Employed</c:v>
                </c:pt>
                <c:pt idx="1">
                  <c:v>Homemaker</c:v>
                </c:pt>
                <c:pt idx="2">
                  <c:v>Incapacity to work</c:v>
                </c:pt>
                <c:pt idx="3">
                  <c:v>Retired</c:v>
                </c:pt>
                <c:pt idx="4">
                  <c:v>Selp-employed</c:v>
                </c:pt>
                <c:pt idx="5">
                  <c:v>Sick absence from work</c:v>
                </c:pt>
                <c:pt idx="6">
                  <c:v>In Training/education</c:v>
                </c:pt>
                <c:pt idx="7">
                  <c:v>Unemployed</c:v>
                </c:pt>
                <c:pt idx="8">
                  <c:v>Other not specified above</c:v>
                </c:pt>
              </c:strCache>
            </c:strRef>
          </c:cat>
          <c:val>
            <c:numRef>
              <c:f>Sheet1!$C$56:$C$64</c:f>
              <c:numCache>
                <c:formatCode>0%</c:formatCode>
                <c:ptCount val="9"/>
                <c:pt idx="0">
                  <c:v>0.34375</c:v>
                </c:pt>
                <c:pt idx="1">
                  <c:v>2.7777777777777776E-2</c:v>
                </c:pt>
                <c:pt idx="2">
                  <c:v>0.11458333333333333</c:v>
                </c:pt>
                <c:pt idx="3">
                  <c:v>2.7777777777777776E-2</c:v>
                </c:pt>
                <c:pt idx="4">
                  <c:v>1.3888888888888888E-2</c:v>
                </c:pt>
                <c:pt idx="5">
                  <c:v>4.5138888888888888E-2</c:v>
                </c:pt>
                <c:pt idx="6">
                  <c:v>6.5972222222222224E-2</c:v>
                </c:pt>
                <c:pt idx="7">
                  <c:v>0.34722222222222221</c:v>
                </c:pt>
                <c:pt idx="8">
                  <c:v>1.3888888888888888E-2</c:v>
                </c:pt>
              </c:numCache>
            </c:numRef>
          </c:val>
          <c:extLst>
            <c:ext xmlns:c16="http://schemas.microsoft.com/office/drawing/2014/chart" uri="{C3380CC4-5D6E-409C-BE32-E72D297353CC}">
              <c16:uniqueId val="{00000009-A2D9-4FA4-8A02-E8163E3B28E3}"/>
            </c:ext>
          </c:extLst>
        </c:ser>
        <c:dLbls>
          <c:showLegendKey val="0"/>
          <c:showVal val="0"/>
          <c:showCatName val="0"/>
          <c:showSerName val="0"/>
          <c:showPercent val="0"/>
          <c:showBubbleSize val="0"/>
        </c:dLbls>
        <c:gapWidth val="219"/>
        <c:overlap val="-27"/>
        <c:axId val="733376888"/>
        <c:axId val="733377544"/>
      </c:barChart>
      <c:catAx>
        <c:axId val="7333768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33377544"/>
        <c:crosses val="autoZero"/>
        <c:auto val="1"/>
        <c:lblAlgn val="ctr"/>
        <c:lblOffset val="100"/>
        <c:noMultiLvlLbl val="0"/>
      </c:catAx>
      <c:valAx>
        <c:axId val="733377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3376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Issue Recorded at Assessment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Sheet1!$B$2:$B$25</c:f>
              <c:strCache>
                <c:ptCount val="24"/>
                <c:pt idx="0">
                  <c:v>Adjustment Problems</c:v>
                </c:pt>
                <c:pt idx="1">
                  <c:v>Agorapobia</c:v>
                </c:pt>
                <c:pt idx="2">
                  <c:v>Anger Problems</c:v>
                </c:pt>
                <c:pt idx="3">
                  <c:v>Body Dysmorphia</c:v>
                </c:pt>
                <c:pt idx="4">
                  <c:v>Depressive Episode</c:v>
                </c:pt>
                <c:pt idx="5">
                  <c:v>Emotionally Unstable Personality</c:v>
                </c:pt>
                <c:pt idx="6">
                  <c:v>Generalised Anxiety</c:v>
                </c:pt>
                <c:pt idx="7">
                  <c:v>Health Anxiety</c:v>
                </c:pt>
                <c:pt idx="8">
                  <c:v>Anxiety &amp; Depression</c:v>
                </c:pt>
                <c:pt idx="9">
                  <c:v>OCD</c:v>
                </c:pt>
                <c:pt idx="10">
                  <c:v>Panic Attacks</c:v>
                </c:pt>
                <c:pt idx="11">
                  <c:v>ASD</c:v>
                </c:pt>
                <c:pt idx="12">
                  <c:v>Recurrent Depression</c:v>
                </c:pt>
                <c:pt idx="13">
                  <c:v>Social Anxiety</c:v>
                </c:pt>
                <c:pt idx="14">
                  <c:v>Specific Phobias</c:v>
                </c:pt>
                <c:pt idx="15">
                  <c:v>Emotional Trauma</c:v>
                </c:pt>
                <c:pt idx="16">
                  <c:v>Physical Trauma</c:v>
                </c:pt>
                <c:pt idx="17">
                  <c:v>Sexual Trauma</c:v>
                </c:pt>
                <c:pt idx="18">
                  <c:v>Berearved</c:v>
                </c:pt>
                <c:pt idx="19">
                  <c:v>Carer</c:v>
                </c:pt>
                <c:pt idx="20">
                  <c:v>Physically Injured</c:v>
                </c:pt>
                <c:pt idx="21">
                  <c:v>Psychologcially Injured</c:v>
                </c:pt>
                <c:pt idx="22">
                  <c:v>Binge Eating</c:v>
                </c:pt>
                <c:pt idx="23">
                  <c:v>Bulimia</c:v>
                </c:pt>
              </c:strCache>
            </c:strRef>
          </c:cat>
          <c:val>
            <c:numRef>
              <c:f>Sheet1!$C$2:$C$25</c:f>
              <c:numCache>
                <c:formatCode>0%</c:formatCode>
                <c:ptCount val="24"/>
                <c:pt idx="0">
                  <c:v>3.7623762376237622E-2</c:v>
                </c:pt>
                <c:pt idx="1">
                  <c:v>6.9306930693069308E-3</c:v>
                </c:pt>
                <c:pt idx="2">
                  <c:v>4.6534653465346534E-2</c:v>
                </c:pt>
                <c:pt idx="3">
                  <c:v>5.9405940594059407E-3</c:v>
                </c:pt>
                <c:pt idx="4">
                  <c:v>4.4554455445544552E-2</c:v>
                </c:pt>
                <c:pt idx="5">
                  <c:v>9.9009900990099011E-4</c:v>
                </c:pt>
                <c:pt idx="6">
                  <c:v>7.7227722772277227E-2</c:v>
                </c:pt>
                <c:pt idx="7">
                  <c:v>3.0693069306930693E-2</c:v>
                </c:pt>
                <c:pt idx="8">
                  <c:v>0.13465346534653466</c:v>
                </c:pt>
                <c:pt idx="9">
                  <c:v>5.9405940594059407E-3</c:v>
                </c:pt>
                <c:pt idx="10">
                  <c:v>4.9504950495049507E-2</c:v>
                </c:pt>
                <c:pt idx="11">
                  <c:v>9.9009900990099011E-4</c:v>
                </c:pt>
                <c:pt idx="12">
                  <c:v>7.5247524752475245E-2</c:v>
                </c:pt>
                <c:pt idx="13">
                  <c:v>7.2277227722772272E-2</c:v>
                </c:pt>
                <c:pt idx="14">
                  <c:v>9.9009900990099011E-4</c:v>
                </c:pt>
                <c:pt idx="15">
                  <c:v>7.1287128712871281E-2</c:v>
                </c:pt>
                <c:pt idx="16">
                  <c:v>1.2871287128712871E-2</c:v>
                </c:pt>
                <c:pt idx="17">
                  <c:v>5.9405940594059407E-3</c:v>
                </c:pt>
                <c:pt idx="18">
                  <c:v>2.1782178217821781E-2</c:v>
                </c:pt>
                <c:pt idx="19">
                  <c:v>1.1881188118811881E-2</c:v>
                </c:pt>
                <c:pt idx="20">
                  <c:v>1.4851485148514851E-2</c:v>
                </c:pt>
                <c:pt idx="21">
                  <c:v>0.26732673267326734</c:v>
                </c:pt>
                <c:pt idx="22">
                  <c:v>2.9702970297029703E-3</c:v>
                </c:pt>
                <c:pt idx="23">
                  <c:v>9.9009900990099011E-4</c:v>
                </c:pt>
              </c:numCache>
            </c:numRef>
          </c:val>
          <c:extLst>
            <c:ext xmlns:c16="http://schemas.microsoft.com/office/drawing/2014/chart" uri="{C3380CC4-5D6E-409C-BE32-E72D297353CC}">
              <c16:uniqueId val="{00000000-B1F1-4280-8D44-C7F30BB19071}"/>
            </c:ext>
          </c:extLst>
        </c:ser>
        <c:dLbls>
          <c:dLblPos val="outEnd"/>
          <c:showLegendKey val="0"/>
          <c:showVal val="1"/>
          <c:showCatName val="0"/>
          <c:showSerName val="0"/>
          <c:showPercent val="0"/>
          <c:showBubbleSize val="0"/>
        </c:dLbls>
        <c:gapWidth val="219"/>
        <c:overlap val="-27"/>
        <c:axId val="736397064"/>
        <c:axId val="736398048"/>
      </c:barChart>
      <c:catAx>
        <c:axId val="736397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36398048"/>
        <c:crosses val="autoZero"/>
        <c:auto val="1"/>
        <c:lblAlgn val="ctr"/>
        <c:lblOffset val="100"/>
        <c:noMultiLvlLbl val="0"/>
      </c:catAx>
      <c:valAx>
        <c:axId val="736398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6397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dirty="0"/>
              <a:t>Access to Practical Help</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8547336188239633E-2"/>
          <c:y val="0.18968784978751477"/>
          <c:w val="0.68188608002947004"/>
          <c:h val="0.73122421266462245"/>
        </c:manualLayout>
      </c:layout>
      <c:pie3DChart>
        <c:varyColors val="1"/>
        <c:ser>
          <c:idx val="0"/>
          <c:order val="0"/>
          <c:explosion val="8"/>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A10-4F57-92FF-B2AB246356C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A10-4F57-92FF-B2AB246356C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A10-4F57-92FF-B2AB246356C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6A10-4F57-92FF-B2AB246356CE}"/>
              </c:ext>
            </c:extLst>
          </c:dPt>
          <c:dLbls>
            <c:dLbl>
              <c:idx val="1"/>
              <c:layout>
                <c:manualLayout>
                  <c:x val="-2.4844720496894422E-2"/>
                  <c:y val="9.696969696969701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A10-4F57-92FF-B2AB246356CE}"/>
                </c:ext>
              </c:extLst>
            </c:dLbl>
            <c:dLbl>
              <c:idx val="2"/>
              <c:layout>
                <c:manualLayout>
                  <c:x val="1.6563146997929608E-2"/>
                  <c:y val="-7.27272727272727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A10-4F57-92FF-B2AB246356CE}"/>
                </c:ext>
              </c:extLst>
            </c:dLbl>
            <c:dLbl>
              <c:idx val="3"/>
              <c:layout>
                <c:manualLayout>
                  <c:x val="9.6618357487922704E-2"/>
                  <c:y val="-8.080808080808099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A10-4F57-92FF-B2AB246356C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Sheet1!$A$18:$A$21</c:f>
              <c:strCache>
                <c:ptCount val="4"/>
                <c:pt idx="0">
                  <c:v>Improved</c:v>
                </c:pt>
                <c:pt idx="1">
                  <c:v>Unimproved</c:v>
                </c:pt>
                <c:pt idx="2">
                  <c:v>Not Addressed</c:v>
                </c:pt>
                <c:pt idx="3">
                  <c:v>No Data</c:v>
                </c:pt>
              </c:strCache>
            </c:strRef>
          </c:cat>
          <c:val>
            <c:numRef>
              <c:f>Sheet1!$B$18:$B$21</c:f>
              <c:numCache>
                <c:formatCode>0%</c:formatCode>
                <c:ptCount val="4"/>
                <c:pt idx="0">
                  <c:v>0.9</c:v>
                </c:pt>
                <c:pt idx="1">
                  <c:v>0.01</c:v>
                </c:pt>
                <c:pt idx="2">
                  <c:v>0.06</c:v>
                </c:pt>
                <c:pt idx="3">
                  <c:v>0.03</c:v>
                </c:pt>
              </c:numCache>
            </c:numRef>
          </c:val>
          <c:extLst>
            <c:ext xmlns:c16="http://schemas.microsoft.com/office/drawing/2014/chart" uri="{C3380CC4-5D6E-409C-BE32-E72D297353CC}">
              <c16:uniqueId val="{00000008-6A10-4F57-92FF-B2AB246356CE}"/>
            </c:ext>
          </c:extLst>
        </c:ser>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74594436564994593"/>
          <c:y val="0.41634232084625783"/>
          <c:w val="0.23749248735212447"/>
          <c:h val="0.272729181579575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Control/planning/decision making</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085347884146065E-2"/>
          <c:y val="0.15546151829324134"/>
          <c:w val="0.68188608002947004"/>
          <c:h val="0.74739189751258828"/>
        </c:manualLayout>
      </c:layout>
      <c:pie3DChart>
        <c:varyColors val="1"/>
        <c:ser>
          <c:idx val="0"/>
          <c:order val="0"/>
          <c:explosion val="9"/>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EDF-48C2-B589-19D467944BB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EDF-48C2-B589-19D467944BB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EDF-48C2-B589-19D467944BB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EDF-48C2-B589-19D467944BB7}"/>
              </c:ext>
            </c:extLst>
          </c:dPt>
          <c:dLbls>
            <c:dLbl>
              <c:idx val="1"/>
              <c:layout>
                <c:manualLayout>
                  <c:x val="-4.7801963294921049E-2"/>
                  <c:y val="9.8321342925659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EDF-48C2-B589-19D467944BB7}"/>
                </c:ext>
              </c:extLst>
            </c:dLbl>
            <c:dLbl>
              <c:idx val="2"/>
              <c:layout>
                <c:manualLayout>
                  <c:x val="-2.3065119420891851E-2"/>
                  <c:y val="-5.99520383693045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EDF-48C2-B589-19D467944BB7}"/>
                </c:ext>
              </c:extLst>
            </c:dLbl>
            <c:dLbl>
              <c:idx val="3"/>
              <c:layout>
                <c:manualLayout>
                  <c:x val="0.14340588988476313"/>
                  <c:y val="-1.438848920863309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EDF-48C2-B589-19D467944BB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Sheet1!$A$24:$A$27</c:f>
              <c:strCache>
                <c:ptCount val="4"/>
                <c:pt idx="0">
                  <c:v>Improved</c:v>
                </c:pt>
                <c:pt idx="1">
                  <c:v>Unimproved</c:v>
                </c:pt>
                <c:pt idx="2">
                  <c:v>Not Addressed</c:v>
                </c:pt>
                <c:pt idx="3">
                  <c:v>No Data</c:v>
                </c:pt>
              </c:strCache>
            </c:strRef>
          </c:cat>
          <c:val>
            <c:numRef>
              <c:f>Sheet1!$B$24:$B$27</c:f>
              <c:numCache>
                <c:formatCode>0%</c:formatCode>
                <c:ptCount val="4"/>
                <c:pt idx="0">
                  <c:v>0.88803088803088803</c:v>
                </c:pt>
                <c:pt idx="1">
                  <c:v>1.9305019305019305E-2</c:v>
                </c:pt>
                <c:pt idx="2">
                  <c:v>6.1776061776061778E-2</c:v>
                </c:pt>
                <c:pt idx="3">
                  <c:v>3.0888030888030889E-2</c:v>
                </c:pt>
              </c:numCache>
            </c:numRef>
          </c:val>
          <c:extLst>
            <c:ext xmlns:c16="http://schemas.microsoft.com/office/drawing/2014/chart" uri="{C3380CC4-5D6E-409C-BE32-E72D297353CC}">
              <c16:uniqueId val="{00000008-4EDF-48C2-B589-19D467944BB7}"/>
            </c:ext>
          </c:extLst>
        </c:ser>
        <c:dLbls>
          <c:dLblPos val="bestFit"/>
          <c:showLegendKey val="0"/>
          <c:showVal val="1"/>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Subjective Well-being</a:t>
            </a:r>
          </a:p>
        </c:rich>
      </c:tx>
      <c:layout>
        <c:manualLayout>
          <c:xMode val="edge"/>
          <c:yMode val="edge"/>
          <c:x val="0.58969655108900865"/>
          <c:y val="5.08626628005703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56"/>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6E9-4ACE-B67E-17B592A4CB9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6E9-4ACE-B67E-17B592A4CB90}"/>
              </c:ext>
            </c:extLst>
          </c:dPt>
          <c:dPt>
            <c:idx val="2"/>
            <c:bubble3D val="0"/>
            <c:explosion val="15"/>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6E9-4ACE-B67E-17B592A4CB90}"/>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6E9-4ACE-B67E-17B592A4CB90}"/>
              </c:ext>
            </c:extLst>
          </c:dPt>
          <c:dLbls>
            <c:dLbl>
              <c:idx val="1"/>
              <c:layout>
                <c:manualLayout>
                  <c:x val="-7.9427768229478932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6E9-4ACE-B67E-17B592A4CB90}"/>
                </c:ext>
              </c:extLst>
            </c:dLbl>
            <c:dLbl>
              <c:idx val="2"/>
              <c:layout>
                <c:manualLayout>
                  <c:x val="6.584848848208695E-2"/>
                  <c:y val="-0.1254651780967570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6E9-4ACE-B67E-17B592A4CB90}"/>
                </c:ext>
              </c:extLst>
            </c:dLbl>
            <c:dLbl>
              <c:idx val="3"/>
              <c:layout>
                <c:manualLayout>
                  <c:x val="0.17242175946280833"/>
                  <c:y val="-1.913875598086126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6E9-4ACE-B67E-17B592A4CB9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Sheet1!$A$30:$A$33</c:f>
              <c:strCache>
                <c:ptCount val="4"/>
                <c:pt idx="0">
                  <c:v>Improved</c:v>
                </c:pt>
                <c:pt idx="1">
                  <c:v>Unimproved</c:v>
                </c:pt>
                <c:pt idx="2">
                  <c:v>Not Addressed</c:v>
                </c:pt>
                <c:pt idx="3">
                  <c:v>No Data</c:v>
                </c:pt>
              </c:strCache>
            </c:strRef>
          </c:cat>
          <c:val>
            <c:numRef>
              <c:f>Sheet1!$B$30:$B$33</c:f>
              <c:numCache>
                <c:formatCode>0%</c:formatCode>
                <c:ptCount val="4"/>
                <c:pt idx="0">
                  <c:v>0.92277992277992282</c:v>
                </c:pt>
                <c:pt idx="1">
                  <c:v>7.7220077220077222E-3</c:v>
                </c:pt>
                <c:pt idx="2">
                  <c:v>4.2471042471042469E-2</c:v>
                </c:pt>
                <c:pt idx="3">
                  <c:v>2.7027027027027029E-2</c:v>
                </c:pt>
              </c:numCache>
            </c:numRef>
          </c:val>
          <c:extLst>
            <c:ext xmlns:c16="http://schemas.microsoft.com/office/drawing/2014/chart" uri="{C3380CC4-5D6E-409C-BE32-E72D297353CC}">
              <c16:uniqueId val="{00000008-C6E9-4ACE-B67E-17B592A4CB90}"/>
            </c:ext>
          </c:extLst>
        </c:ser>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74661497262080823"/>
          <c:y val="0.3581494179256301"/>
          <c:w val="0.24325845690608469"/>
          <c:h val="0.3413088196511320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US"/>
              <a:t>Strategic Plan discussions 24th April 2010</a:t>
            </a: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4999511-4256-4FD2-9E84-BA78125DF1A0}" type="datetimeFigureOut">
              <a:rPr lang="en-US" smtClean="0"/>
              <a:t>7/19/2023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C0FB179-F95A-4655-8C82-254203E0F6B2}"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US"/>
              <a:t>Strategic Plan discussions 24th April 2010</a:t>
            </a:r>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84B46F0-B43B-4318-9DF4-3DF3C2C83E35}" type="datetimeFigureOut">
              <a:rPr lang="en-US" smtClean="0"/>
              <a:t>7/19/2023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0C602B4-72A0-4A94-9E60-A9672F5D2558}" type="slidenum">
              <a:rPr lang="en-US" smtClean="0"/>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en-US"/>
              <a:t>Strategic Plan discussions 24th April 2010</a:t>
            </a:r>
          </a:p>
        </p:txBody>
      </p:sp>
      <p:sp>
        <p:nvSpPr>
          <p:cNvPr id="6" name="Slide Number Placeholder 5"/>
          <p:cNvSpPr>
            <a:spLocks noGrp="1"/>
          </p:cNvSpPr>
          <p:nvPr>
            <p:ph type="sldNum" sz="quarter" idx="12"/>
          </p:nvPr>
        </p:nvSpPr>
        <p:spPr/>
        <p:txBody>
          <a:bodyPr/>
          <a:lstStyle/>
          <a:p>
            <a:fld id="{A0C602B4-72A0-4A94-9E60-A9672F5D2558}"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b="1" dirty="0">
              <a:latin typeface="Arial" panose="020B0604020202020204" pitchFamily="34" charset="0"/>
              <a:cs typeface="Arial" panose="020B0604020202020204" pitchFamily="34" charset="0"/>
            </a:endParaRPr>
          </a:p>
        </p:txBody>
      </p:sp>
      <p:sp>
        <p:nvSpPr>
          <p:cNvPr id="4" name="Header Placeholder 3"/>
          <p:cNvSpPr>
            <a:spLocks noGrp="1"/>
          </p:cNvSpPr>
          <p:nvPr>
            <p:ph type="hdr" sz="quarter"/>
          </p:nvPr>
        </p:nvSpPr>
        <p:spPr/>
        <p:txBody>
          <a:bodyPr/>
          <a:lstStyle/>
          <a:p>
            <a:r>
              <a:rPr lang="en-US"/>
              <a:t>Strategic Plan discussions 24th April 2010</a:t>
            </a:r>
          </a:p>
        </p:txBody>
      </p:sp>
      <p:sp>
        <p:nvSpPr>
          <p:cNvPr id="5" name="Slide Number Placeholder 4"/>
          <p:cNvSpPr>
            <a:spLocks noGrp="1"/>
          </p:cNvSpPr>
          <p:nvPr>
            <p:ph type="sldNum" sz="quarter" idx="5"/>
          </p:nvPr>
        </p:nvSpPr>
        <p:spPr/>
        <p:txBody>
          <a:bodyPr/>
          <a:lstStyle/>
          <a:p>
            <a:fld id="{A0C602B4-72A0-4A94-9E60-A9672F5D2558}" type="slidenum">
              <a:rPr lang="en-US" smtClean="0"/>
              <a:t>12</a:t>
            </a:fld>
            <a:endParaRPr lang="en-US"/>
          </a:p>
        </p:txBody>
      </p:sp>
    </p:spTree>
    <p:extLst>
      <p:ext uri="{BB962C8B-B14F-4D97-AF65-F5344CB8AC3E}">
        <p14:creationId xmlns:p14="http://schemas.microsoft.com/office/powerpoint/2010/main" val="2202654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FB33299-828E-4829-B7E6-CAA7C105AD34}" type="datetime1">
              <a:rPr lang="en-US" smtClean="0"/>
              <a:t>7/19/2023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C4C175-919E-4ED3-BCEE-D409805C5CD8}"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14F0DB-46B1-4FDC-AF63-A1B5E4621ECB}"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1993149-7808-4E30-8AE3-637B0C929421}" type="datetime1">
              <a:rPr lang="en-US" smtClean="0"/>
              <a:t>7/19/2023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FCA0A06D-F259-4861-AEF4-C137D6F77024}" type="datetime1">
              <a:rPr lang="en-US" smtClean="0"/>
              <a:t>7/19/2023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1EF5C27-DC8A-48B8-9B15-2D24376A981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fad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34AA99AA-E693-4BD0-A854-8AF1A0418EC0}" type="datetime1">
              <a:rPr lang="en-US" smtClean="0"/>
              <a:t>7/19/2023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DA29C390-39CC-449D-B7A1-EF9B1ACE782D}" type="datetime1">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1EF5C27-DC8A-48B8-9B15-2D24376A981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fad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346C9F77-A43F-4416-9156-E8E8FA0C0CFF}" type="datetime1">
              <a:rPr lang="en-US" smtClean="0"/>
              <a:t>7/19/2023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1E36CD-6725-4C9B-B33D-D6F8F28669D2}" type="datetime1">
              <a:rPr lang="en-US" smtClean="0"/>
              <a:t>7/19/2023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3F565A98-00ED-4FE1-BB50-BD852FDCED15}" type="datetime1">
              <a:rPr lang="en-US" smtClean="0"/>
              <a:t>7/19/2023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F5C27-DC8A-48B8-9B15-2D24376A9816}" type="slidenum">
              <a:rPr lang="en-US" smtClean="0"/>
              <a:t>‹#›</a:t>
            </a:fld>
            <a:endParaRPr lang="en-US"/>
          </a:p>
        </p:txBody>
      </p:sp>
    </p:spTree>
  </p:cSld>
  <p:clrMapOvr>
    <a:masterClrMapping/>
  </p:clrMapOvr>
  <p:transition spd="med">
    <p:fad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57718EFB-5B70-4BE8-80E2-A8882726F78A}"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1EF5C27-DC8A-48B8-9B15-2D24376A981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spd="med">
    <p:fad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5B4B6BB-5847-4AA0-80FA-1FD56B183258}" type="datetime1">
              <a:rPr lang="en-US" smtClean="0"/>
              <a:t>7/19/2023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EF5C27-DC8A-48B8-9B15-2D24376A981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sndAc>
      <p:stSnd>
        <p:snd r:embed="rId13" name="click.wav"/>
      </p:stSnd>
    </p:sndAc>
  </p:transition>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4" cstate="print"/>
          <a:srcRect/>
          <a:stretch>
            <a:fillRect/>
          </a:stretch>
        </p:blipFill>
        <p:spPr bwMode="auto">
          <a:xfrm>
            <a:off x="3214678" y="357166"/>
            <a:ext cx="2371725" cy="542925"/>
          </a:xfrm>
          <a:prstGeom prst="rect">
            <a:avLst/>
          </a:prstGeom>
          <a:noFill/>
          <a:ln w="9525">
            <a:noFill/>
            <a:miter lim="800000"/>
            <a:headEnd/>
            <a:tailEnd/>
          </a:ln>
        </p:spPr>
      </p:pic>
      <p:sp>
        <p:nvSpPr>
          <p:cNvPr id="5" name="Rectangle 4"/>
          <p:cNvSpPr/>
          <p:nvPr/>
        </p:nvSpPr>
        <p:spPr>
          <a:xfrm>
            <a:off x="285720" y="2143116"/>
            <a:ext cx="8572560" cy="3724096"/>
          </a:xfrm>
          <a:prstGeom prst="rect">
            <a:avLst/>
          </a:prstGeom>
          <a:effectLst/>
        </p:spPr>
        <p:txBody>
          <a:bodyPr wrap="square">
            <a:spAutoFit/>
          </a:bodyPr>
          <a:lstStyle/>
          <a:p>
            <a:pPr algn="ctr"/>
            <a:r>
              <a:rPr lang="en-GB" sz="3600" cap="all" dirty="0">
                <a:solidFill>
                  <a:srgbClr val="4E3B30"/>
                </a:solidFill>
                <a:effectLst>
                  <a:outerShdw blurRad="482600" dist="787400" dir="8040000" algn="ctr" rotWithShape="0">
                    <a:schemeClr val="bg1"/>
                  </a:outerShdw>
                  <a:reflection blurRad="12700" stA="48000" endA="300" endPos="55000" dir="5400000" sy="-90000" algn="bl" rotWithShape="0"/>
                </a:effectLst>
                <a:latin typeface="Engravers MT" pitchFamily="18" charset="0"/>
                <a:ea typeface="+mj-ea"/>
                <a:cs typeface="+mj-cs"/>
              </a:rPr>
              <a:t>Cúnamh </a:t>
            </a:r>
          </a:p>
          <a:p>
            <a:pPr algn="ctr"/>
            <a:endParaRPr lang="en-GB" sz="3600" cap="all" dirty="0">
              <a:solidFill>
                <a:srgbClr val="4E3B30"/>
              </a:solidFill>
              <a:effectLst>
                <a:outerShdw blurRad="482600" dist="787400" dir="8040000" algn="ctr" rotWithShape="0">
                  <a:schemeClr val="bg1"/>
                </a:outerShdw>
                <a:reflection blurRad="12700" stA="48000" endA="300" endPos="55000" dir="5400000" sy="-90000" algn="bl" rotWithShape="0"/>
              </a:effectLst>
              <a:latin typeface="Engravers MT" pitchFamily="18" charset="0"/>
              <a:ea typeface="+mj-ea"/>
              <a:cs typeface="+mj-cs"/>
            </a:endParaRPr>
          </a:p>
          <a:p>
            <a:pPr algn="ctr"/>
            <a:r>
              <a:rPr lang="en-GB" sz="3600" cap="all" dirty="0">
                <a:solidFill>
                  <a:srgbClr val="4E3B30"/>
                </a:solidFill>
                <a:effectLst>
                  <a:outerShdw blurRad="482600" dist="787400" dir="8040000" algn="ctr" rotWithShape="0">
                    <a:schemeClr val="bg1"/>
                  </a:outerShdw>
                  <a:reflection blurRad="12700" stA="48000" endA="300" endPos="55000" dir="5400000" sy="-90000" algn="bl" rotWithShape="0"/>
                </a:effectLst>
                <a:latin typeface="Engravers MT" pitchFamily="18" charset="0"/>
                <a:ea typeface="+mj-ea"/>
                <a:cs typeface="+mj-cs"/>
              </a:rPr>
              <a:t>Strategic Planning Day</a:t>
            </a:r>
          </a:p>
          <a:p>
            <a:pPr algn="ctr"/>
            <a:endParaRPr lang="en-GB" sz="3200" cap="all"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endParaRPr>
          </a:p>
          <a:p>
            <a:pPr algn="ctr"/>
            <a:r>
              <a:rPr lang="en-GB" sz="3200" cap="all"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rPr>
              <a:t>26</a:t>
            </a:r>
            <a:r>
              <a:rPr lang="en-GB" sz="3200" cap="all" baseline="30000"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rPr>
              <a:t>th</a:t>
            </a:r>
            <a:r>
              <a:rPr lang="en-GB" sz="3200" cap="all"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rPr>
              <a:t> February 2022 </a:t>
            </a:r>
            <a:r>
              <a:rPr lang="en-GB" sz="3200" cap="all" baseline="30000"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rPr>
              <a:t> </a:t>
            </a:r>
          </a:p>
          <a:p>
            <a:pPr algn="ctr"/>
            <a:endParaRPr lang="en-GB" sz="3200" cap="all"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a typeface="+mj-ea"/>
              <a:cs typeface="+mj-cs"/>
            </a:endParaRPr>
          </a:p>
          <a:p>
            <a:pPr algn="ctr"/>
            <a:endParaRPr lang="en-US" sz="3200" dirty="0">
              <a:solidFill>
                <a:srgbClr val="FF0000"/>
              </a:solidFill>
              <a:effectLst>
                <a:outerShdw blurRad="482600" dist="787400" dir="8040000" algn="ctr" rotWithShape="0">
                  <a:schemeClr val="bg1"/>
                </a:outerShdw>
                <a:reflection blurRad="12700" stA="48000" endA="300" endPos="55000" dir="5400000" sy="-90000" algn="bl" rotWithShape="0"/>
              </a:effectLst>
              <a:latin typeface="Impact" pitchFamily="34" charset="0"/>
            </a:endParaRPr>
          </a:p>
        </p:txBody>
      </p:sp>
      <p:sp>
        <p:nvSpPr>
          <p:cNvPr id="7" name="Slide Number Placeholder 6"/>
          <p:cNvSpPr>
            <a:spLocks noGrp="1"/>
          </p:cNvSpPr>
          <p:nvPr>
            <p:ph type="sldNum" sz="quarter" idx="12"/>
          </p:nvPr>
        </p:nvSpPr>
        <p:spPr/>
        <p:txBody>
          <a:bodyPr/>
          <a:lstStyle/>
          <a:p>
            <a:fld id="{21EF5C27-DC8A-48B8-9B15-2D24376A9816}" type="slidenum">
              <a:rPr lang="en-US" smtClean="0"/>
              <a:t>1</a:t>
            </a:fld>
            <a:endParaRPr lang="en-US"/>
          </a:p>
        </p:txBody>
      </p:sp>
    </p:spTree>
  </p:cSld>
  <p:clrMapOvr>
    <a:masterClrMapping/>
  </p:clrMapOvr>
  <p:transition spd="med">
    <p:pull dir="d"/>
    <p:sndAc>
      <p:stSnd>
        <p:snd r:embed="rId3"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85720" y="1953084"/>
            <a:ext cx="8643998"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1" i="0" u="sng" strike="noStrike" cap="none" normalizeH="0" baseline="0" dirty="0">
                <a:ln>
                  <a:noFill/>
                </a:ln>
                <a:solidFill>
                  <a:schemeClr val="tx1"/>
                </a:solidFill>
                <a:effectLst/>
                <a:latin typeface="Arial" pitchFamily="34" charset="0"/>
                <a:ea typeface="Calibri" pitchFamily="34" charset="0"/>
                <a:cs typeface="Arial" pitchFamily="34" charset="0"/>
              </a:rPr>
              <a:t>Strategic Aim 3 - Outreach and Relationships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To reach people in need beyond the immediate community already involved with Cúnamh.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1</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To carry out outreach work in other areas responsive to demand</a:t>
            </a:r>
            <a:endParaRPr kumimoji="0" lang="en-US" sz="16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2</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To share the Cúnamh model with other interested communities of practice in an appropriate fashion, where this is in keeping with our aims and values.</a:t>
            </a:r>
            <a:endParaRPr kumimoji="0" lang="en-US" sz="1600"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3</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To investigate cross-border and cross-community relationships and associated resources.</a:t>
            </a:r>
            <a:endParaRPr kumimoji="0" lang="en-US" sz="1600"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10</a:t>
            </a:fld>
            <a:endParaRPr lang="en-US"/>
          </a:p>
        </p:txBody>
      </p:sp>
    </p:spTree>
  </p:cSld>
  <p:clrMapOvr>
    <a:masterClrMapping/>
  </p:clrMapOvr>
  <p:transition spd="med">
    <p:fad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57158" y="876998"/>
            <a:ext cx="850112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sng" strike="noStrike" cap="none" normalizeH="0" baseline="0" dirty="0">
                <a:ln>
                  <a:noFill/>
                </a:ln>
                <a:solidFill>
                  <a:schemeClr val="tx1"/>
                </a:solidFill>
                <a:effectLst/>
                <a:latin typeface="Arial" pitchFamily="34" charset="0"/>
                <a:ea typeface="Calibri" pitchFamily="34" charset="0"/>
                <a:cs typeface="Arial" pitchFamily="34" charset="0"/>
              </a:rPr>
              <a:t>Strategic Aim 4 - Profile and Publicity</a:t>
            </a:r>
            <a:endParaRPr kumimoji="0" lang="en-US" b="0" i="0" u="sng"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To raise the public profile of Cúnamh, both its role and the needs of its client group, so that they receive greater recognition, validation and support.</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1</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To target market Cúnamh to the different sectors relevant to the field of mental and emotional care and wellbeing, by producing distinct and discrete publications.</a:t>
            </a:r>
          </a:p>
          <a:p>
            <a:pPr marL="0" marR="0" lvl="0" indent="0" algn="l" defTabSz="914400" rtl="0" eaLnBrk="0" fontAlgn="base" latinLnBrk="0" hangingPunct="0">
              <a:lnSpc>
                <a:spcPct val="100000"/>
              </a:lnSpc>
              <a:spcBef>
                <a:spcPct val="0"/>
              </a:spcBef>
              <a:spcAft>
                <a:spcPct val="0"/>
              </a:spcAft>
              <a:buClrTx/>
              <a:buSzTx/>
              <a:buFontTx/>
              <a:buNone/>
              <a:tabLst/>
            </a:pPr>
            <a:r>
              <a:rPr lang="en-GB" sz="1600" dirty="0">
                <a:latin typeface="Arial" pitchFamily="34" charset="0"/>
                <a:ea typeface="Calibri" pitchFamily="34" charset="0"/>
                <a:cs typeface="Arial" pitchFamily="34" charset="0"/>
              </a:rPr>
              <a:t>- Mental Health Booklet, Website updates, FB.</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2</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To agree the appropriate level of profile for Cúnamh in the public eye, and with funders and other providers. </a:t>
            </a:r>
          </a:p>
          <a:p>
            <a:pPr marL="0" marR="0" lvl="0" indent="0" algn="l" defTabSz="914400" rtl="0" eaLnBrk="0" fontAlgn="base" latinLnBrk="0" hangingPunct="0">
              <a:lnSpc>
                <a:spcPct val="100000"/>
              </a:lnSpc>
              <a:spcBef>
                <a:spcPct val="0"/>
              </a:spcBef>
              <a:spcAft>
                <a:spcPct val="0"/>
              </a:spcAft>
              <a:buClrTx/>
              <a:buSzTx/>
              <a:buFontTx/>
              <a:buNone/>
              <a:tabLst/>
            </a:pPr>
            <a:r>
              <a:rPr lang="en-GB" sz="1600" dirty="0">
                <a:latin typeface="Arial" pitchFamily="34" charset="0"/>
                <a:cs typeface="Arial" pitchFamily="34" charset="0"/>
              </a:rPr>
              <a:t>- Client demand; notification of programmes and services on FB and website.</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pitchFamily="34" charset="0"/>
                <a:ea typeface="Calibri" pitchFamily="34" charset="0"/>
                <a:cs typeface="Arial" pitchFamily="34" charset="0"/>
              </a:rPr>
              <a:t>Objective 3:</a:t>
            </a: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 To undertake a public relations campaign aimed at attaining that profile which could include: </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Working collaboratively with other groups and seek publicity for it</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Attending events to publicise and network on behalf of Cúnamh</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Utilising the website more effectively for Public Relations</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none" strike="noStrike" cap="none" normalizeH="0" baseline="0" dirty="0">
                <a:ln>
                  <a:noFill/>
                </a:ln>
                <a:solidFill>
                  <a:schemeClr val="tx1"/>
                </a:solidFill>
                <a:effectLst/>
                <a:latin typeface="Arial" pitchFamily="34" charset="0"/>
                <a:ea typeface="Calibri" pitchFamily="34" charset="0"/>
                <a:cs typeface="Arial" pitchFamily="34" charset="0"/>
              </a:rPr>
              <a:t>Participating in partnerships and networks beyond the local area</a:t>
            </a: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11</a:t>
            </a:fld>
            <a:endParaRPr lang="en-US"/>
          </a:p>
        </p:txBody>
      </p:sp>
      <p:sp>
        <p:nvSpPr>
          <p:cNvPr id="50178"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65438" algn="ctr"/>
                <a:tab pos="5730875" algn="r"/>
              </a:tabLst>
            </a:pPr>
            <a:endParaRPr kumimoji="0" lang="en-GB" sz="1800" b="0" i="0" u="none" strike="noStrike" cap="none" normalizeH="0" baseline="0" dirty="0">
              <a:ln>
                <a:noFill/>
              </a:ln>
              <a:solidFill>
                <a:schemeClr val="tx1"/>
              </a:solidFill>
              <a:effectLst/>
              <a:latin typeface="Arial" pitchFamily="34" charset="0"/>
            </a:endParaRPr>
          </a:p>
        </p:txBody>
      </p:sp>
    </p:spTree>
  </p:cSld>
  <p:clrMapOvr>
    <a:masterClrMapping/>
  </p:clrMapOvr>
  <p:transition spd="med">
    <p:fad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B76438-AE83-436E-9ABC-89B74480CA12}"/>
              </a:ext>
            </a:extLst>
          </p:cNvPr>
          <p:cNvSpPr>
            <a:spLocks noGrp="1"/>
          </p:cNvSpPr>
          <p:nvPr>
            <p:ph type="sldNum" sz="quarter" idx="12"/>
          </p:nvPr>
        </p:nvSpPr>
        <p:spPr/>
        <p:txBody>
          <a:bodyPr/>
          <a:lstStyle/>
          <a:p>
            <a:fld id="{21EF5C27-DC8A-48B8-9B15-2D24376A9816}" type="slidenum">
              <a:rPr lang="en-US" smtClean="0"/>
              <a:t>12</a:t>
            </a:fld>
            <a:endParaRPr lang="en-US"/>
          </a:p>
        </p:txBody>
      </p:sp>
      <p:pic>
        <p:nvPicPr>
          <p:cNvPr id="3" name="Picture 1">
            <a:extLst>
              <a:ext uri="{FF2B5EF4-FFF2-40B4-BE49-F238E27FC236}">
                <a16:creationId xmlns:a16="http://schemas.microsoft.com/office/drawing/2014/main" id="{8FAF815C-9CF1-43CA-A5C4-D4271D96960B}"/>
              </a:ext>
            </a:extLst>
          </p:cNvPr>
          <p:cNvPicPr>
            <a:picLocks noChangeAspect="1" noChangeArrowheads="1"/>
          </p:cNvPicPr>
          <p:nvPr/>
        </p:nvPicPr>
        <p:blipFill>
          <a:blip r:embed="rId4" cstate="print"/>
          <a:srcRect/>
          <a:stretch>
            <a:fillRect/>
          </a:stretch>
        </p:blipFill>
        <p:spPr bwMode="auto">
          <a:xfrm>
            <a:off x="3214678" y="357166"/>
            <a:ext cx="2371725" cy="623562"/>
          </a:xfrm>
          <a:prstGeom prst="rect">
            <a:avLst/>
          </a:prstGeom>
          <a:noFill/>
          <a:ln w="9525">
            <a:noFill/>
            <a:miter lim="800000"/>
            <a:headEnd/>
            <a:tailEnd/>
          </a:ln>
        </p:spPr>
      </p:pic>
      <p:sp>
        <p:nvSpPr>
          <p:cNvPr id="4" name="TextBox 3">
            <a:extLst>
              <a:ext uri="{FF2B5EF4-FFF2-40B4-BE49-F238E27FC236}">
                <a16:creationId xmlns:a16="http://schemas.microsoft.com/office/drawing/2014/main" id="{1AEAEB35-63A7-4905-96E0-E9691222BCFC}"/>
              </a:ext>
            </a:extLst>
          </p:cNvPr>
          <p:cNvSpPr txBox="1"/>
          <p:nvPr/>
        </p:nvSpPr>
        <p:spPr>
          <a:xfrm>
            <a:off x="755576" y="1556792"/>
            <a:ext cx="8064896" cy="338554"/>
          </a:xfrm>
          <a:prstGeom prst="rect">
            <a:avLst/>
          </a:prstGeom>
          <a:noFill/>
        </p:spPr>
        <p:txBody>
          <a:bodyPr wrap="square" rtlCol="0">
            <a:spAutoFit/>
          </a:bodyPr>
          <a:lstStyle/>
          <a:p>
            <a:pPr algn="ctr"/>
            <a:r>
              <a:rPr lang="en-GB" sz="1600" b="1" dirty="0">
                <a:latin typeface="Arial" panose="020B0604020202020204" pitchFamily="34" charset="0"/>
                <a:cs typeface="Arial" panose="020B0604020202020204" pitchFamily="34" charset="0"/>
              </a:rPr>
              <a:t>Timeline of Significant Events/Developments since 2013</a:t>
            </a:r>
          </a:p>
        </p:txBody>
      </p:sp>
      <p:sp>
        <p:nvSpPr>
          <p:cNvPr id="5" name="TextBox 4">
            <a:extLst>
              <a:ext uri="{FF2B5EF4-FFF2-40B4-BE49-F238E27FC236}">
                <a16:creationId xmlns:a16="http://schemas.microsoft.com/office/drawing/2014/main" id="{5F31BEAA-9485-4931-A455-9C3843EB6BF5}"/>
              </a:ext>
            </a:extLst>
          </p:cNvPr>
          <p:cNvSpPr txBox="1"/>
          <p:nvPr/>
        </p:nvSpPr>
        <p:spPr>
          <a:xfrm>
            <a:off x="539552" y="2420888"/>
            <a:ext cx="8136904" cy="2585323"/>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Professional Skills and Accreditation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Emergence of formal Service Level Contracts - WHSCT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Delivery of new projects – Eating Disorder</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Emergence of Casework Service</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Security of 3/5 year Core funding cycle</a:t>
            </a:r>
          </a:p>
        </p:txBody>
      </p:sp>
    </p:spTree>
    <p:extLst>
      <p:ext uri="{BB962C8B-B14F-4D97-AF65-F5344CB8AC3E}">
        <p14:creationId xmlns:p14="http://schemas.microsoft.com/office/powerpoint/2010/main" val="4057737850"/>
      </p:ext>
    </p:extLst>
  </p:cSld>
  <p:clrMapOvr>
    <a:masterClrMapping/>
  </p:clrMapOvr>
  <p:transition spd="med">
    <p:fade/>
    <p:sndAc>
      <p:stSnd>
        <p:snd r:embed="rId3"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457B1B-E680-4A1B-A504-E59A44CD4AE5}"/>
              </a:ext>
            </a:extLst>
          </p:cNvPr>
          <p:cNvSpPr>
            <a:spLocks noGrp="1"/>
          </p:cNvSpPr>
          <p:nvPr>
            <p:ph type="sldNum" sz="quarter" idx="12"/>
          </p:nvPr>
        </p:nvSpPr>
        <p:spPr/>
        <p:txBody>
          <a:bodyPr/>
          <a:lstStyle/>
          <a:p>
            <a:fld id="{21EF5C27-DC8A-48B8-9B15-2D24376A9816}" type="slidenum">
              <a:rPr lang="en-US" smtClean="0"/>
              <a:t>13</a:t>
            </a:fld>
            <a:endParaRPr lang="en-US"/>
          </a:p>
        </p:txBody>
      </p:sp>
      <p:pic>
        <p:nvPicPr>
          <p:cNvPr id="3" name="Picture 1">
            <a:extLst>
              <a:ext uri="{FF2B5EF4-FFF2-40B4-BE49-F238E27FC236}">
                <a16:creationId xmlns:a16="http://schemas.microsoft.com/office/drawing/2014/main" id="{EBCB2A81-84AB-4F54-93CD-BA68CE4E10B7}"/>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384DB9FB-FFE1-43C9-A0DA-43136ADCAF04}"/>
              </a:ext>
            </a:extLst>
          </p:cNvPr>
          <p:cNvSpPr txBox="1"/>
          <p:nvPr/>
        </p:nvSpPr>
        <p:spPr>
          <a:xfrm>
            <a:off x="611560" y="1556792"/>
            <a:ext cx="7618040"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Overview of Service/Programme Delivery </a:t>
            </a:r>
          </a:p>
        </p:txBody>
      </p:sp>
      <p:sp>
        <p:nvSpPr>
          <p:cNvPr id="5" name="TextBox 4">
            <a:extLst>
              <a:ext uri="{FF2B5EF4-FFF2-40B4-BE49-F238E27FC236}">
                <a16:creationId xmlns:a16="http://schemas.microsoft.com/office/drawing/2014/main" id="{B3B5B66C-80FA-499B-B246-CBA51AC7741B}"/>
              </a:ext>
            </a:extLst>
          </p:cNvPr>
          <p:cNvSpPr txBox="1"/>
          <p:nvPr/>
        </p:nvSpPr>
        <p:spPr>
          <a:xfrm>
            <a:off x="611560" y="2420888"/>
            <a:ext cx="7618040" cy="2308324"/>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Talking Therapies</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Complementary Therapies</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Social Support Programmes</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Advocacy/Welfare Advice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Caseworker Service</a:t>
            </a:r>
          </a:p>
        </p:txBody>
      </p:sp>
    </p:spTree>
    <p:extLst>
      <p:ext uri="{BB962C8B-B14F-4D97-AF65-F5344CB8AC3E}">
        <p14:creationId xmlns:p14="http://schemas.microsoft.com/office/powerpoint/2010/main" val="4226621463"/>
      </p:ext>
    </p:extLst>
  </p:cSld>
  <p:clrMapOvr>
    <a:masterClrMapping/>
  </p:clrMapOvr>
  <p:transition spd="med">
    <p:fad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19B0A3-7035-4F8F-852D-55414ADD3319}"/>
              </a:ext>
            </a:extLst>
          </p:cNvPr>
          <p:cNvSpPr>
            <a:spLocks noGrp="1"/>
          </p:cNvSpPr>
          <p:nvPr>
            <p:ph type="sldNum" sz="quarter" idx="12"/>
          </p:nvPr>
        </p:nvSpPr>
        <p:spPr/>
        <p:txBody>
          <a:bodyPr/>
          <a:lstStyle/>
          <a:p>
            <a:fld id="{21EF5C27-DC8A-48B8-9B15-2D24376A9816}" type="slidenum">
              <a:rPr lang="en-US" smtClean="0"/>
              <a:t>14</a:t>
            </a:fld>
            <a:endParaRPr lang="en-US"/>
          </a:p>
        </p:txBody>
      </p:sp>
      <p:pic>
        <p:nvPicPr>
          <p:cNvPr id="3" name="Picture 1">
            <a:extLst>
              <a:ext uri="{FF2B5EF4-FFF2-40B4-BE49-F238E27FC236}">
                <a16:creationId xmlns:a16="http://schemas.microsoft.com/office/drawing/2014/main" id="{AECC7C07-B69B-4152-99A7-C39A8C3F12FF}"/>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5" name="TextBox 4">
            <a:extLst>
              <a:ext uri="{FF2B5EF4-FFF2-40B4-BE49-F238E27FC236}">
                <a16:creationId xmlns:a16="http://schemas.microsoft.com/office/drawing/2014/main" id="{DFA04F38-C5B9-4AEB-873D-EBCED3F428AB}"/>
              </a:ext>
            </a:extLst>
          </p:cNvPr>
          <p:cNvSpPr txBox="1"/>
          <p:nvPr/>
        </p:nvSpPr>
        <p:spPr>
          <a:xfrm>
            <a:off x="611560" y="1412776"/>
            <a:ext cx="7618040" cy="4524315"/>
          </a:xfrm>
          <a:prstGeom prst="rect">
            <a:avLst/>
          </a:prstGeom>
          <a:noFill/>
        </p:spPr>
        <p:txBody>
          <a:bodyPr wrap="square" rtlCol="0">
            <a:spAutoFit/>
          </a:bodyPr>
          <a:lstStyle/>
          <a:p>
            <a:endParaRPr lang="en-GB" sz="1800" b="1" dirty="0">
              <a:effectLst/>
              <a:latin typeface="Calibri" panose="020F0502020204030204" pitchFamily="34" charset="0"/>
              <a:ea typeface="Calibri" panose="020F0502020204030204" pitchFamily="34" charset="0"/>
            </a:endParaRPr>
          </a:p>
          <a:p>
            <a:r>
              <a:rPr lang="en-GB" sz="1800" b="1" dirty="0">
                <a:effectLst/>
                <a:latin typeface="Calibri" panose="020F0502020204030204" pitchFamily="34" charset="0"/>
                <a:ea typeface="Calibri" panose="020F0502020204030204" pitchFamily="34" charset="0"/>
              </a:rPr>
              <a:t>Since 2000 the organisation has delivered 12,500 Counselling sessions; 6,200 CBT sessions and 6,000 Complementary Therapy sessions.</a:t>
            </a:r>
          </a:p>
          <a:p>
            <a:endParaRPr lang="en-GB" b="1" dirty="0">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a:p>
            <a:r>
              <a:rPr lang="en-GB" b="1" dirty="0">
                <a:latin typeface="Calibri" panose="020F0502020204030204" pitchFamily="34" charset="0"/>
                <a:ea typeface="Calibri" panose="020F0502020204030204" pitchFamily="34" charset="0"/>
              </a:rPr>
              <a:t>Since 2014 The Eating Disorder project has provided 738 individual sessions to 62 young people and their families</a:t>
            </a:r>
          </a:p>
          <a:p>
            <a:endParaRPr lang="en-GB" sz="1800" b="1" dirty="0">
              <a:effectLst/>
              <a:latin typeface="Calibri" panose="020F0502020204030204" pitchFamily="34" charset="0"/>
              <a:ea typeface="Calibri" panose="020F0502020204030204" pitchFamily="34" charset="0"/>
            </a:endParaRPr>
          </a:p>
          <a:p>
            <a:endParaRPr lang="en-GB" b="1" dirty="0">
              <a:latin typeface="Calibri" panose="020F0502020204030204" pitchFamily="34" charset="0"/>
              <a:ea typeface="Calibri" panose="020F0502020204030204" pitchFamily="34" charset="0"/>
            </a:endParaRPr>
          </a:p>
          <a:p>
            <a:r>
              <a:rPr lang="en-GB" sz="1800" b="1" dirty="0">
                <a:effectLst/>
                <a:latin typeface="Calibri" panose="020F0502020204030204" pitchFamily="34" charset="0"/>
                <a:ea typeface="Calibri" panose="020F0502020204030204" pitchFamily="34" charset="0"/>
              </a:rPr>
              <a:t>Since 2017 The Caseworker Service has provided 738 clients with support for a range of schemes and aids, including TFPA, Disability Aids, Psychological Therapies, Social Isolation, Education &amp; Training, Persistent Pain </a:t>
            </a:r>
            <a:r>
              <a:rPr lang="en-GB" b="1" dirty="0">
                <a:latin typeface="Calibri" panose="020F0502020204030204" pitchFamily="34" charset="0"/>
                <a:ea typeface="Calibri" panose="020F0502020204030204" pitchFamily="34" charset="0"/>
              </a:rPr>
              <a:t>&amp;</a:t>
            </a:r>
            <a:r>
              <a:rPr lang="en-GB" sz="1800" b="1" dirty="0">
                <a:effectLst/>
                <a:latin typeface="Calibri" panose="020F0502020204030204" pitchFamily="34" charset="0"/>
                <a:ea typeface="Calibri" panose="020F0502020204030204" pitchFamily="34" charset="0"/>
              </a:rPr>
              <a:t> Volunteering</a:t>
            </a:r>
          </a:p>
          <a:p>
            <a:endParaRPr lang="en-GB" b="1" dirty="0">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19978482"/>
      </p:ext>
    </p:extLst>
  </p:cSld>
  <p:clrMapOvr>
    <a:masterClrMapping/>
  </p:clrMapOvr>
  <p:transition spd="med">
    <p:fad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F51201-0A50-441D-A92B-C1076C4D910F}"/>
              </a:ext>
            </a:extLst>
          </p:cNvPr>
          <p:cNvSpPr>
            <a:spLocks noGrp="1"/>
          </p:cNvSpPr>
          <p:nvPr>
            <p:ph type="sldNum" sz="quarter" idx="12"/>
          </p:nvPr>
        </p:nvSpPr>
        <p:spPr/>
        <p:txBody>
          <a:bodyPr/>
          <a:lstStyle/>
          <a:p>
            <a:fld id="{21EF5C27-DC8A-48B8-9B15-2D24376A9816}" type="slidenum">
              <a:rPr lang="en-US" smtClean="0"/>
              <a:t>15</a:t>
            </a:fld>
            <a:endParaRPr lang="en-US"/>
          </a:p>
        </p:txBody>
      </p:sp>
      <p:graphicFrame>
        <p:nvGraphicFramePr>
          <p:cNvPr id="4" name="Chart 3">
            <a:extLst>
              <a:ext uri="{FF2B5EF4-FFF2-40B4-BE49-F238E27FC236}">
                <a16:creationId xmlns:a16="http://schemas.microsoft.com/office/drawing/2014/main" id="{5228EE4F-AFD7-4579-8164-480CDD1D33AC}"/>
              </a:ext>
            </a:extLst>
          </p:cNvPr>
          <p:cNvGraphicFramePr/>
          <p:nvPr/>
        </p:nvGraphicFramePr>
        <p:xfrm>
          <a:off x="600075" y="885825"/>
          <a:ext cx="7943850" cy="508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8962600"/>
      </p:ext>
    </p:extLst>
  </p:cSld>
  <p:clrMapOvr>
    <a:masterClrMapping/>
  </p:clrMapOvr>
  <p:transition spd="med">
    <p:fade/>
    <p:sndAc>
      <p:stSnd>
        <p:snd r:embed="rId2"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6F79619-655E-4CA8-8462-74AC4255CE7A}"/>
              </a:ext>
            </a:extLst>
          </p:cNvPr>
          <p:cNvSpPr>
            <a:spLocks noGrp="1"/>
          </p:cNvSpPr>
          <p:nvPr>
            <p:ph type="sldNum" sz="quarter" idx="12"/>
          </p:nvPr>
        </p:nvSpPr>
        <p:spPr/>
        <p:txBody>
          <a:bodyPr/>
          <a:lstStyle/>
          <a:p>
            <a:fld id="{21EF5C27-DC8A-48B8-9B15-2D24376A9816}" type="slidenum">
              <a:rPr lang="en-US" smtClean="0"/>
              <a:t>16</a:t>
            </a:fld>
            <a:endParaRPr lang="en-US"/>
          </a:p>
        </p:txBody>
      </p:sp>
      <p:graphicFrame>
        <p:nvGraphicFramePr>
          <p:cNvPr id="5" name="Content Placeholder 4">
            <a:extLst>
              <a:ext uri="{FF2B5EF4-FFF2-40B4-BE49-F238E27FC236}">
                <a16:creationId xmlns:a16="http://schemas.microsoft.com/office/drawing/2014/main" id="{66A59404-2DA1-43F5-9CDE-E0F7324FC9B1}"/>
              </a:ext>
            </a:extLst>
          </p:cNvPr>
          <p:cNvGraphicFramePr>
            <a:graphicFrameLocks noGrp="1"/>
          </p:cNvGraphicFramePr>
          <p:nvPr>
            <p:ph idx="1"/>
            <p:extLst>
              <p:ext uri="{D42A27DB-BD31-4B8C-83A1-F6EECF244321}">
                <p14:modId xmlns:p14="http://schemas.microsoft.com/office/powerpoint/2010/main" val="4123852841"/>
              </p:ext>
            </p:extLst>
          </p:nvPr>
        </p:nvGraphicFramePr>
        <p:xfrm>
          <a:off x="304800" y="980728"/>
          <a:ext cx="8686800" cy="5099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1555024"/>
      </p:ext>
    </p:extLst>
  </p:cSld>
  <p:clrMapOvr>
    <a:masterClrMapping/>
  </p:clrMapOvr>
  <p:transition spd="med">
    <p:fade/>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5CEBFE-9FE7-4174-9E76-8A334E38F41C}"/>
              </a:ext>
            </a:extLst>
          </p:cNvPr>
          <p:cNvSpPr>
            <a:spLocks noGrp="1"/>
          </p:cNvSpPr>
          <p:nvPr>
            <p:ph type="sldNum" sz="quarter" idx="12"/>
          </p:nvPr>
        </p:nvSpPr>
        <p:spPr/>
        <p:txBody>
          <a:bodyPr/>
          <a:lstStyle/>
          <a:p>
            <a:fld id="{21EF5C27-DC8A-48B8-9B15-2D24376A9816}" type="slidenum">
              <a:rPr lang="en-US" smtClean="0"/>
              <a:t>17</a:t>
            </a:fld>
            <a:endParaRPr lang="en-US"/>
          </a:p>
        </p:txBody>
      </p:sp>
      <p:graphicFrame>
        <p:nvGraphicFramePr>
          <p:cNvPr id="6" name="Content Placeholder 5">
            <a:extLst>
              <a:ext uri="{FF2B5EF4-FFF2-40B4-BE49-F238E27FC236}">
                <a16:creationId xmlns:a16="http://schemas.microsoft.com/office/drawing/2014/main" id="{D894EF28-DAF0-4037-8FA3-8D930480C3E1}"/>
              </a:ext>
            </a:extLst>
          </p:cNvPr>
          <p:cNvGraphicFramePr>
            <a:graphicFrameLocks noGrp="1"/>
          </p:cNvGraphicFramePr>
          <p:nvPr>
            <p:ph idx="1"/>
            <p:extLst>
              <p:ext uri="{D42A27DB-BD31-4B8C-83A1-F6EECF244321}">
                <p14:modId xmlns:p14="http://schemas.microsoft.com/office/powerpoint/2010/main" val="8060768"/>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9301803"/>
      </p:ext>
    </p:extLst>
  </p:cSld>
  <p:clrMapOvr>
    <a:masterClrMapping/>
  </p:clrMapOvr>
  <p:transition spd="med">
    <p:fade/>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E57099-47E9-47A1-A8CD-B1C983E5154A}"/>
              </a:ext>
            </a:extLst>
          </p:cNvPr>
          <p:cNvSpPr>
            <a:spLocks noGrp="1"/>
          </p:cNvSpPr>
          <p:nvPr>
            <p:ph type="sldNum" sz="quarter" idx="12"/>
          </p:nvPr>
        </p:nvSpPr>
        <p:spPr/>
        <p:txBody>
          <a:bodyPr/>
          <a:lstStyle/>
          <a:p>
            <a:fld id="{21EF5C27-DC8A-48B8-9B15-2D24376A9816}" type="slidenum">
              <a:rPr lang="en-US" smtClean="0"/>
              <a:t>18</a:t>
            </a:fld>
            <a:endParaRPr lang="en-US"/>
          </a:p>
        </p:txBody>
      </p:sp>
      <p:graphicFrame>
        <p:nvGraphicFramePr>
          <p:cNvPr id="5" name="Content Placeholder 4">
            <a:extLst>
              <a:ext uri="{FF2B5EF4-FFF2-40B4-BE49-F238E27FC236}">
                <a16:creationId xmlns:a16="http://schemas.microsoft.com/office/drawing/2014/main" id="{9F61CE90-A4FE-4340-B80A-B83E6C9C4E8C}"/>
              </a:ext>
            </a:extLst>
          </p:cNvPr>
          <p:cNvGraphicFramePr>
            <a:graphicFrameLocks noGrp="1"/>
          </p:cNvGraphicFramePr>
          <p:nvPr>
            <p:ph idx="1"/>
            <p:extLst>
              <p:ext uri="{D42A27DB-BD31-4B8C-83A1-F6EECF244321}">
                <p14:modId xmlns:p14="http://schemas.microsoft.com/office/powerpoint/2010/main" val="3966857353"/>
              </p:ext>
            </p:extLst>
          </p:nvPr>
        </p:nvGraphicFramePr>
        <p:xfrm>
          <a:off x="304800" y="1268760"/>
          <a:ext cx="8686800" cy="4811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5372596"/>
      </p:ext>
    </p:extLst>
  </p:cSld>
  <p:clrMapOvr>
    <a:masterClrMapping/>
  </p:clrMapOvr>
  <p:transition spd="med">
    <p:fade/>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908C11D-E749-42CA-9157-4C123E9B89A9}"/>
              </a:ext>
            </a:extLst>
          </p:cNvPr>
          <p:cNvSpPr>
            <a:spLocks noGrp="1"/>
          </p:cNvSpPr>
          <p:nvPr>
            <p:ph type="sldNum" sz="quarter" idx="12"/>
          </p:nvPr>
        </p:nvSpPr>
        <p:spPr/>
        <p:txBody>
          <a:bodyPr/>
          <a:lstStyle/>
          <a:p>
            <a:fld id="{21EF5C27-DC8A-48B8-9B15-2D24376A9816}" type="slidenum">
              <a:rPr lang="en-US" smtClean="0"/>
              <a:t>19</a:t>
            </a:fld>
            <a:endParaRPr lang="en-US"/>
          </a:p>
        </p:txBody>
      </p:sp>
      <p:graphicFrame>
        <p:nvGraphicFramePr>
          <p:cNvPr id="5" name="Content Placeholder 4">
            <a:extLst>
              <a:ext uri="{FF2B5EF4-FFF2-40B4-BE49-F238E27FC236}">
                <a16:creationId xmlns:a16="http://schemas.microsoft.com/office/drawing/2014/main" id="{A03666CD-8F61-4FCC-97ED-C0531D3433F4}"/>
              </a:ext>
            </a:extLst>
          </p:cNvPr>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7811202"/>
      </p:ext>
    </p:extLst>
  </p:cSld>
  <p:clrMapOvr>
    <a:masterClrMapping/>
  </p:clrMapOvr>
  <p:transition spd="med">
    <p:fad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0" name="Rectangle 9"/>
          <p:cNvSpPr/>
          <p:nvPr/>
        </p:nvSpPr>
        <p:spPr>
          <a:xfrm>
            <a:off x="357158" y="1857364"/>
            <a:ext cx="8215370" cy="3416320"/>
          </a:xfrm>
          <a:prstGeom prst="rect">
            <a:avLst/>
          </a:prstGeom>
        </p:spPr>
        <p:txBody>
          <a:bodyPr wrap="square">
            <a:spAutoFit/>
          </a:bodyPr>
          <a:lstStyle/>
          <a:p>
            <a:pPr lvl="0" eaLnBrk="0" fontAlgn="base" hangingPunct="0">
              <a:spcBef>
                <a:spcPct val="0"/>
              </a:spcBef>
              <a:spcAft>
                <a:spcPct val="0"/>
              </a:spcAft>
              <a:buFontTx/>
              <a:buChar char="•"/>
            </a:pPr>
            <a:r>
              <a:rPr lang="en-GB" dirty="0">
                <a:solidFill>
                  <a:srgbClr val="333333"/>
                </a:solidFill>
                <a:latin typeface="Arial" pitchFamily="34" charset="0"/>
                <a:ea typeface="Times New Roman" pitchFamily="18" charset="0"/>
                <a:cs typeface="Times New Roman" pitchFamily="18" charset="0"/>
              </a:rPr>
              <a:t>To provide individuals with a safe place to explore and understand their feelings in relation to past traumatic experiences as they enter into the healing process </a:t>
            </a:r>
          </a:p>
          <a:p>
            <a:pPr lvl="0" eaLnBrk="0" fontAlgn="base" hangingPunct="0">
              <a:spcBef>
                <a:spcPct val="0"/>
              </a:spcBef>
              <a:spcAft>
                <a:spcPct val="0"/>
              </a:spcAft>
            </a:pPr>
            <a:endParaRPr lang="en-US" dirty="0">
              <a:solidFill>
                <a:prstClr val="black"/>
              </a:solidFill>
              <a:latin typeface="Arial" pitchFamily="34" charset="0"/>
            </a:endParaRPr>
          </a:p>
          <a:p>
            <a:pPr lvl="0" eaLnBrk="0" fontAlgn="base" hangingPunct="0">
              <a:spcBef>
                <a:spcPct val="0"/>
              </a:spcBef>
              <a:spcAft>
                <a:spcPct val="0"/>
              </a:spcAft>
              <a:buFontTx/>
              <a:buChar char="•"/>
            </a:pPr>
            <a:r>
              <a:rPr lang="en-GB" dirty="0">
                <a:solidFill>
                  <a:srgbClr val="333333"/>
                </a:solidFill>
                <a:latin typeface="Arial" pitchFamily="34" charset="0"/>
                <a:ea typeface="Times New Roman" pitchFamily="18" charset="0"/>
                <a:cs typeface="Times New Roman" pitchFamily="18" charset="0"/>
              </a:rPr>
              <a:t>To provide individuals with a supportive and friendly environment in which they can actively negotiate various routes for change on their personal development and the development of their communities </a:t>
            </a:r>
          </a:p>
          <a:p>
            <a:pPr lvl="0" eaLnBrk="0" fontAlgn="base" hangingPunct="0">
              <a:spcBef>
                <a:spcPct val="0"/>
              </a:spcBef>
              <a:spcAft>
                <a:spcPct val="0"/>
              </a:spcAft>
            </a:pPr>
            <a:endParaRPr lang="en-US" dirty="0">
              <a:solidFill>
                <a:prstClr val="black"/>
              </a:solidFill>
              <a:latin typeface="Arial" pitchFamily="34" charset="0"/>
            </a:endParaRPr>
          </a:p>
          <a:p>
            <a:pPr lvl="0" eaLnBrk="0" fontAlgn="base" hangingPunct="0">
              <a:spcBef>
                <a:spcPct val="0"/>
              </a:spcBef>
              <a:spcAft>
                <a:spcPct val="0"/>
              </a:spcAft>
              <a:buFontTx/>
              <a:buChar char="•"/>
            </a:pPr>
            <a:r>
              <a:rPr lang="en-GB" dirty="0">
                <a:solidFill>
                  <a:srgbClr val="333333"/>
                </a:solidFill>
                <a:latin typeface="Arial" pitchFamily="34" charset="0"/>
                <a:ea typeface="Times New Roman" pitchFamily="18" charset="0"/>
                <a:cs typeface="Times New Roman" pitchFamily="18" charset="0"/>
              </a:rPr>
              <a:t>To establish a durable community-led support system</a:t>
            </a:r>
          </a:p>
          <a:p>
            <a:pPr lvl="0" eaLnBrk="0" fontAlgn="base" hangingPunct="0">
              <a:spcBef>
                <a:spcPct val="0"/>
              </a:spcBef>
              <a:spcAft>
                <a:spcPct val="0"/>
              </a:spcAft>
            </a:pPr>
            <a:endParaRPr lang="en-GB" dirty="0">
              <a:solidFill>
                <a:srgbClr val="333333"/>
              </a:solidFill>
              <a:latin typeface="Arial" pitchFamily="34" charset="0"/>
              <a:ea typeface="Times New Roman" pitchFamily="18" charset="0"/>
              <a:cs typeface="Times New Roman" pitchFamily="18" charset="0"/>
            </a:endParaRPr>
          </a:p>
          <a:p>
            <a:pPr lvl="0" eaLnBrk="0" fontAlgn="base" hangingPunct="0">
              <a:spcBef>
                <a:spcPct val="0"/>
              </a:spcBef>
              <a:spcAft>
                <a:spcPct val="0"/>
              </a:spcAft>
              <a:buFontTx/>
              <a:buChar char="•"/>
            </a:pPr>
            <a:r>
              <a:rPr lang="en-GB" dirty="0">
                <a:solidFill>
                  <a:srgbClr val="333333"/>
                </a:solidFill>
                <a:latin typeface="Arial" pitchFamily="34" charset="0"/>
                <a:ea typeface="Times New Roman" pitchFamily="18" charset="0"/>
              </a:rPr>
              <a:t>To document the process as a dynamic model of progressive community support for implementation elsewhere.</a:t>
            </a:r>
            <a:r>
              <a:rPr lang="en-US" dirty="0">
                <a:solidFill>
                  <a:prstClr val="black"/>
                </a:solidFill>
                <a:latin typeface="Arial" pitchFamily="34" charset="0"/>
              </a:rPr>
              <a:t> </a:t>
            </a:r>
          </a:p>
        </p:txBody>
      </p:sp>
      <p:sp>
        <p:nvSpPr>
          <p:cNvPr id="12" name="TextBox 11"/>
          <p:cNvSpPr txBox="1"/>
          <p:nvPr/>
        </p:nvSpPr>
        <p:spPr>
          <a:xfrm>
            <a:off x="3242601" y="1090133"/>
            <a:ext cx="7072362" cy="400110"/>
          </a:xfrm>
          <a:prstGeom prst="rect">
            <a:avLst/>
          </a:prstGeom>
          <a:noFill/>
        </p:spPr>
        <p:txBody>
          <a:bodyPr wrap="square" rtlCol="0">
            <a:spAutoFit/>
          </a:bodyPr>
          <a:lstStyle/>
          <a:p>
            <a:r>
              <a:rPr lang="en-GB" sz="2000" b="1" dirty="0"/>
              <a:t>Aims &amp; Objectives </a:t>
            </a:r>
            <a:endParaRPr lang="en-US" sz="2000" b="1" dirty="0"/>
          </a:p>
        </p:txBody>
      </p:sp>
      <p:pic>
        <p:nvPicPr>
          <p:cNvPr id="1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14" name="Slide Number Placeholder 13"/>
          <p:cNvSpPr>
            <a:spLocks noGrp="1"/>
          </p:cNvSpPr>
          <p:nvPr>
            <p:ph type="sldNum" sz="quarter" idx="12"/>
          </p:nvPr>
        </p:nvSpPr>
        <p:spPr/>
        <p:txBody>
          <a:bodyPr/>
          <a:lstStyle/>
          <a:p>
            <a:fld id="{21EF5C27-DC8A-48B8-9B15-2D24376A9816}" type="slidenum">
              <a:rPr lang="en-US" smtClean="0"/>
              <a:t>2</a:t>
            </a:fld>
            <a:endParaRPr lang="en-US"/>
          </a:p>
        </p:txBody>
      </p:sp>
    </p:spTree>
  </p:cSld>
  <p:clrMapOvr>
    <a:masterClrMapping/>
  </p:clrMapOvr>
  <p:transition spd="med">
    <p:fade/>
    <p:sndAc>
      <p:stSnd>
        <p:snd r:embed="rId2" name="click.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C91658-5A28-40C8-BE63-8343F91E10D6}"/>
              </a:ext>
            </a:extLst>
          </p:cNvPr>
          <p:cNvSpPr>
            <a:spLocks noGrp="1"/>
          </p:cNvSpPr>
          <p:nvPr>
            <p:ph type="sldNum" sz="quarter" idx="12"/>
          </p:nvPr>
        </p:nvSpPr>
        <p:spPr/>
        <p:txBody>
          <a:bodyPr/>
          <a:lstStyle/>
          <a:p>
            <a:fld id="{21EF5C27-DC8A-48B8-9B15-2D24376A9816}" type="slidenum">
              <a:rPr lang="en-US" smtClean="0"/>
              <a:t>20</a:t>
            </a:fld>
            <a:endParaRPr lang="en-US"/>
          </a:p>
        </p:txBody>
      </p:sp>
      <p:graphicFrame>
        <p:nvGraphicFramePr>
          <p:cNvPr id="5" name="Content Placeholder 4">
            <a:extLst>
              <a:ext uri="{FF2B5EF4-FFF2-40B4-BE49-F238E27FC236}">
                <a16:creationId xmlns:a16="http://schemas.microsoft.com/office/drawing/2014/main" id="{FD5E5CAD-35F7-4DA3-BC80-C62FBF3423C4}"/>
              </a:ext>
            </a:extLst>
          </p:cNvPr>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9452611"/>
      </p:ext>
    </p:extLst>
  </p:cSld>
  <p:clrMapOvr>
    <a:masterClrMapping/>
  </p:clrMapOvr>
  <p:transition spd="med">
    <p:fade/>
    <p:sndAc>
      <p:stSnd>
        <p:snd r:embed="rId2" name="click.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8C589-B977-4EE4-B349-85915C7D8062}"/>
              </a:ext>
            </a:extLst>
          </p:cNvPr>
          <p:cNvSpPr>
            <a:spLocks noGrp="1"/>
          </p:cNvSpPr>
          <p:nvPr>
            <p:ph type="title"/>
          </p:nvPr>
        </p:nvSpPr>
        <p:spPr/>
        <p:txBody>
          <a:bodyPr/>
          <a:lstStyle/>
          <a:p>
            <a:pPr algn="ctr"/>
            <a:r>
              <a:rPr lang="en-GB" dirty="0"/>
              <a:t>Benefits of therapy</a:t>
            </a:r>
          </a:p>
        </p:txBody>
      </p:sp>
      <p:sp>
        <p:nvSpPr>
          <p:cNvPr id="4" name="Slide Number Placeholder 3">
            <a:extLst>
              <a:ext uri="{FF2B5EF4-FFF2-40B4-BE49-F238E27FC236}">
                <a16:creationId xmlns:a16="http://schemas.microsoft.com/office/drawing/2014/main" id="{13647F26-F0FC-4330-8833-60BBB835DC00}"/>
              </a:ext>
            </a:extLst>
          </p:cNvPr>
          <p:cNvSpPr>
            <a:spLocks noGrp="1"/>
          </p:cNvSpPr>
          <p:nvPr>
            <p:ph type="sldNum" sz="quarter" idx="12"/>
          </p:nvPr>
        </p:nvSpPr>
        <p:spPr/>
        <p:txBody>
          <a:bodyPr/>
          <a:lstStyle/>
          <a:p>
            <a:fld id="{21EF5C27-DC8A-48B8-9B15-2D24376A9816}" type="slidenum">
              <a:rPr lang="en-US" smtClean="0"/>
              <a:t>21</a:t>
            </a:fld>
            <a:endParaRPr lang="en-US"/>
          </a:p>
        </p:txBody>
      </p:sp>
      <p:graphicFrame>
        <p:nvGraphicFramePr>
          <p:cNvPr id="5" name="Content Placeholder 4">
            <a:extLst>
              <a:ext uri="{FF2B5EF4-FFF2-40B4-BE49-F238E27FC236}">
                <a16:creationId xmlns:a16="http://schemas.microsoft.com/office/drawing/2014/main" id="{04F5BD77-35CD-4AF9-BB5F-F5CBE8584075}"/>
              </a:ext>
            </a:extLst>
          </p:cNvPr>
          <p:cNvGraphicFramePr>
            <a:graphicFrameLocks noGrp="1"/>
          </p:cNvGraphicFramePr>
          <p:nvPr>
            <p:ph idx="1"/>
            <p:extLst>
              <p:ext uri="{D42A27DB-BD31-4B8C-83A1-F6EECF244321}">
                <p14:modId xmlns:p14="http://schemas.microsoft.com/office/powerpoint/2010/main" val="2912338525"/>
              </p:ext>
            </p:extLst>
          </p:nvPr>
        </p:nvGraphicFramePr>
        <p:xfrm>
          <a:off x="228600" y="1484784"/>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2853756"/>
      </p:ext>
    </p:extLst>
  </p:cSld>
  <p:clrMapOvr>
    <a:masterClrMapping/>
  </p:clrMapOvr>
  <p:transition spd="med">
    <p:fade/>
    <p:sndAc>
      <p:stSnd>
        <p:snd r:embed="rId2" name="click.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D110C91-DD58-4E5C-99AE-9F4840E6F162}"/>
              </a:ext>
            </a:extLst>
          </p:cNvPr>
          <p:cNvSpPr>
            <a:spLocks noGrp="1"/>
          </p:cNvSpPr>
          <p:nvPr>
            <p:ph type="sldNum" sz="quarter" idx="12"/>
          </p:nvPr>
        </p:nvSpPr>
        <p:spPr/>
        <p:txBody>
          <a:bodyPr/>
          <a:lstStyle/>
          <a:p>
            <a:fld id="{21EF5C27-DC8A-48B8-9B15-2D24376A9816}" type="slidenum">
              <a:rPr lang="en-US" smtClean="0"/>
              <a:t>22</a:t>
            </a:fld>
            <a:endParaRPr lang="en-US"/>
          </a:p>
        </p:txBody>
      </p:sp>
      <p:graphicFrame>
        <p:nvGraphicFramePr>
          <p:cNvPr id="5" name="Content Placeholder 4">
            <a:extLst>
              <a:ext uri="{FF2B5EF4-FFF2-40B4-BE49-F238E27FC236}">
                <a16:creationId xmlns:a16="http://schemas.microsoft.com/office/drawing/2014/main" id="{7F8E3FA2-DC2B-4D97-B012-CFDB69149C02}"/>
              </a:ext>
            </a:extLst>
          </p:cNvPr>
          <p:cNvGraphicFramePr>
            <a:graphicFrameLocks noGrp="1"/>
          </p:cNvGraphicFramePr>
          <p:nvPr>
            <p:ph idx="1"/>
            <p:extLst>
              <p:ext uri="{D42A27DB-BD31-4B8C-83A1-F6EECF244321}">
                <p14:modId xmlns:p14="http://schemas.microsoft.com/office/powerpoint/2010/main" val="3773533495"/>
              </p:ext>
            </p:extLst>
          </p:nvPr>
        </p:nvGraphicFramePr>
        <p:xfrm>
          <a:off x="304800" y="980728"/>
          <a:ext cx="8686800" cy="5099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6095659"/>
      </p:ext>
    </p:extLst>
  </p:cSld>
  <p:clrMapOvr>
    <a:masterClrMapping/>
  </p:clrMapOvr>
  <p:transition spd="med">
    <p:fade/>
    <p:sndAc>
      <p:stSnd>
        <p:snd r:embed="rId2" name="click.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51E054-0D02-4016-B112-3A6B7F801415}"/>
              </a:ext>
            </a:extLst>
          </p:cNvPr>
          <p:cNvSpPr>
            <a:spLocks noGrp="1"/>
          </p:cNvSpPr>
          <p:nvPr>
            <p:ph type="sldNum" sz="quarter" idx="12"/>
          </p:nvPr>
        </p:nvSpPr>
        <p:spPr/>
        <p:txBody>
          <a:bodyPr/>
          <a:lstStyle/>
          <a:p>
            <a:fld id="{21EF5C27-DC8A-48B8-9B15-2D24376A9816}" type="slidenum">
              <a:rPr lang="en-US" smtClean="0"/>
              <a:t>23</a:t>
            </a:fld>
            <a:endParaRPr lang="en-US"/>
          </a:p>
        </p:txBody>
      </p:sp>
      <p:graphicFrame>
        <p:nvGraphicFramePr>
          <p:cNvPr id="5" name="Content Placeholder 4">
            <a:extLst>
              <a:ext uri="{FF2B5EF4-FFF2-40B4-BE49-F238E27FC236}">
                <a16:creationId xmlns:a16="http://schemas.microsoft.com/office/drawing/2014/main" id="{31AB8ED7-04FF-43B7-881F-D034D4DB5B52}"/>
              </a:ext>
            </a:extLst>
          </p:cNvPr>
          <p:cNvGraphicFramePr>
            <a:graphicFrameLocks noGrp="1"/>
          </p:cNvGraphicFramePr>
          <p:nvPr>
            <p:ph idx="1"/>
            <p:extLst>
              <p:ext uri="{D42A27DB-BD31-4B8C-83A1-F6EECF244321}">
                <p14:modId xmlns:p14="http://schemas.microsoft.com/office/powerpoint/2010/main" val="483049242"/>
              </p:ext>
            </p:extLst>
          </p:nvPr>
        </p:nvGraphicFramePr>
        <p:xfrm>
          <a:off x="301752" y="988368"/>
          <a:ext cx="8686800" cy="5493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6525429"/>
      </p:ext>
    </p:extLst>
  </p:cSld>
  <p:clrMapOvr>
    <a:masterClrMapping/>
  </p:clrMapOvr>
  <p:transition spd="med">
    <p:fade/>
    <p:sndAc>
      <p:stSnd>
        <p:snd r:embed="rId2" name="click.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3AD1AB-353F-4409-A0AE-FF4D6C0A23F1}"/>
              </a:ext>
            </a:extLst>
          </p:cNvPr>
          <p:cNvSpPr>
            <a:spLocks noGrp="1"/>
          </p:cNvSpPr>
          <p:nvPr>
            <p:ph type="sldNum" sz="quarter" idx="12"/>
          </p:nvPr>
        </p:nvSpPr>
        <p:spPr/>
        <p:txBody>
          <a:bodyPr/>
          <a:lstStyle/>
          <a:p>
            <a:fld id="{21EF5C27-DC8A-48B8-9B15-2D24376A9816}" type="slidenum">
              <a:rPr lang="en-US" smtClean="0"/>
              <a:t>24</a:t>
            </a:fld>
            <a:endParaRPr lang="en-US"/>
          </a:p>
        </p:txBody>
      </p:sp>
      <p:graphicFrame>
        <p:nvGraphicFramePr>
          <p:cNvPr id="5" name="Content Placeholder 4">
            <a:extLst>
              <a:ext uri="{FF2B5EF4-FFF2-40B4-BE49-F238E27FC236}">
                <a16:creationId xmlns:a16="http://schemas.microsoft.com/office/drawing/2014/main" id="{71C83D23-AC52-43F8-B6A2-E96C2A42771C}"/>
              </a:ext>
            </a:extLst>
          </p:cNvPr>
          <p:cNvGraphicFramePr>
            <a:graphicFrameLocks noGrp="1"/>
          </p:cNvGraphicFramePr>
          <p:nvPr>
            <p:ph idx="1"/>
            <p:extLst>
              <p:ext uri="{D42A27DB-BD31-4B8C-83A1-F6EECF244321}">
                <p14:modId xmlns:p14="http://schemas.microsoft.com/office/powerpoint/2010/main" val="2158514999"/>
              </p:ext>
            </p:extLst>
          </p:nvPr>
        </p:nvGraphicFramePr>
        <p:xfrm>
          <a:off x="150377" y="1425991"/>
          <a:ext cx="8686800" cy="51714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0581199"/>
      </p:ext>
    </p:extLst>
  </p:cSld>
  <p:clrMapOvr>
    <a:masterClrMapping/>
  </p:clrMapOvr>
  <p:transition spd="med">
    <p:fade/>
    <p:sndAc>
      <p:stSnd>
        <p:snd r:embed="rId2" name="click.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B4F412-7937-41E4-8B03-CA8180CDB70B}"/>
              </a:ext>
            </a:extLst>
          </p:cNvPr>
          <p:cNvSpPr>
            <a:spLocks noGrp="1"/>
          </p:cNvSpPr>
          <p:nvPr>
            <p:ph type="sldNum" sz="quarter" idx="12"/>
          </p:nvPr>
        </p:nvSpPr>
        <p:spPr/>
        <p:txBody>
          <a:bodyPr/>
          <a:lstStyle/>
          <a:p>
            <a:fld id="{21EF5C27-DC8A-48B8-9B15-2D24376A9816}" type="slidenum">
              <a:rPr lang="en-US" smtClean="0"/>
              <a:t>25</a:t>
            </a:fld>
            <a:endParaRPr lang="en-US"/>
          </a:p>
        </p:txBody>
      </p:sp>
      <p:graphicFrame>
        <p:nvGraphicFramePr>
          <p:cNvPr id="5" name="Content Placeholder 4">
            <a:extLst>
              <a:ext uri="{FF2B5EF4-FFF2-40B4-BE49-F238E27FC236}">
                <a16:creationId xmlns:a16="http://schemas.microsoft.com/office/drawing/2014/main" id="{AF452859-AC7F-4825-9CCD-74DC82016C4D}"/>
              </a:ext>
            </a:extLst>
          </p:cNvPr>
          <p:cNvGraphicFramePr>
            <a:graphicFrameLocks noGrp="1"/>
          </p:cNvGraphicFramePr>
          <p:nvPr>
            <p:ph idx="1"/>
            <p:extLst>
              <p:ext uri="{D42A27DB-BD31-4B8C-83A1-F6EECF244321}">
                <p14:modId xmlns:p14="http://schemas.microsoft.com/office/powerpoint/2010/main" val="4222247000"/>
              </p:ext>
            </p:extLst>
          </p:nvPr>
        </p:nvGraphicFramePr>
        <p:xfrm>
          <a:off x="304800" y="908720"/>
          <a:ext cx="8686800" cy="55652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7785838"/>
      </p:ext>
    </p:extLst>
  </p:cSld>
  <p:clrMapOvr>
    <a:masterClrMapping/>
  </p:clrMapOvr>
  <p:transition spd="med">
    <p:fade/>
    <p:sndAc>
      <p:stSnd>
        <p:snd r:embed="rId2" name="click.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BAAEC3-81B8-479B-BCD4-6B79DC5625E3}"/>
              </a:ext>
            </a:extLst>
          </p:cNvPr>
          <p:cNvSpPr>
            <a:spLocks noGrp="1"/>
          </p:cNvSpPr>
          <p:nvPr>
            <p:ph type="sldNum" sz="quarter" idx="12"/>
          </p:nvPr>
        </p:nvSpPr>
        <p:spPr/>
        <p:txBody>
          <a:bodyPr/>
          <a:lstStyle/>
          <a:p>
            <a:fld id="{21EF5C27-DC8A-48B8-9B15-2D24376A9816}" type="slidenum">
              <a:rPr lang="en-US" smtClean="0"/>
              <a:t>26</a:t>
            </a:fld>
            <a:endParaRPr lang="en-US"/>
          </a:p>
        </p:txBody>
      </p:sp>
      <p:pic>
        <p:nvPicPr>
          <p:cNvPr id="3" name="Picture 1">
            <a:extLst>
              <a:ext uri="{FF2B5EF4-FFF2-40B4-BE49-F238E27FC236}">
                <a16:creationId xmlns:a16="http://schemas.microsoft.com/office/drawing/2014/main" id="{21A25346-F136-4264-908E-1033BCF86851}"/>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A34D33D6-84EA-4CBA-8C10-29F41B42BE9D}"/>
              </a:ext>
            </a:extLst>
          </p:cNvPr>
          <p:cNvSpPr txBox="1"/>
          <p:nvPr/>
        </p:nvSpPr>
        <p:spPr>
          <a:xfrm>
            <a:off x="683568" y="1556792"/>
            <a:ext cx="7776864"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Current &amp; Future Developments &amp; Issues to Consider</a:t>
            </a:r>
          </a:p>
        </p:txBody>
      </p:sp>
      <p:sp>
        <p:nvSpPr>
          <p:cNvPr id="5" name="TextBox 4">
            <a:extLst>
              <a:ext uri="{FF2B5EF4-FFF2-40B4-BE49-F238E27FC236}">
                <a16:creationId xmlns:a16="http://schemas.microsoft.com/office/drawing/2014/main" id="{8D8AFB47-54CA-4F68-9412-86EE404FD18A}"/>
              </a:ext>
            </a:extLst>
          </p:cNvPr>
          <p:cNvSpPr txBox="1"/>
          <p:nvPr/>
        </p:nvSpPr>
        <p:spPr>
          <a:xfrm>
            <a:off x="683568" y="2564904"/>
            <a:ext cx="8136904" cy="3693319"/>
          </a:xfrm>
          <a:prstGeom prst="rect">
            <a:avLst/>
          </a:prstGeom>
          <a:noFill/>
        </p:spPr>
        <p:txBody>
          <a:bodyPr wrap="square" rtlCol="0">
            <a:spAutoFit/>
          </a:bodyPr>
          <a:lstStyle/>
          <a:p>
            <a:pPr marL="285750" indent="-285750">
              <a:buFont typeface="Arial" panose="020B0604020202020204" pitchFamily="34" charset="0"/>
              <a:buChar char="•"/>
            </a:pPr>
            <a:r>
              <a:rPr lang="en-GB" dirty="0"/>
              <a:t>Victims Permanent Disablement Payment Scheme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Regional Trauma Network</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Impact of Covid-19</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Ageing Client Population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Legacy Issues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New, emerging needs – Eating Disorders, Neurodiverse population.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Relevant Government Strategies – Mental Health, Anti-Poverty etc</a:t>
            </a:r>
          </a:p>
        </p:txBody>
      </p:sp>
    </p:spTree>
    <p:extLst>
      <p:ext uri="{BB962C8B-B14F-4D97-AF65-F5344CB8AC3E}">
        <p14:creationId xmlns:p14="http://schemas.microsoft.com/office/powerpoint/2010/main" val="2252508334"/>
      </p:ext>
    </p:extLst>
  </p:cSld>
  <p:clrMapOvr>
    <a:masterClrMapping/>
  </p:clrMapOvr>
  <p:transition spd="med">
    <p:fade/>
    <p:sndAc>
      <p:stSnd>
        <p:snd r:embed="rId2" name="click.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B3F73F-BDDD-4356-9227-93A345AEDAD6}"/>
              </a:ext>
            </a:extLst>
          </p:cNvPr>
          <p:cNvSpPr>
            <a:spLocks noGrp="1"/>
          </p:cNvSpPr>
          <p:nvPr>
            <p:ph type="sldNum" sz="quarter" idx="12"/>
          </p:nvPr>
        </p:nvSpPr>
        <p:spPr/>
        <p:txBody>
          <a:bodyPr/>
          <a:lstStyle/>
          <a:p>
            <a:fld id="{21EF5C27-DC8A-48B8-9B15-2D24376A9816}" type="slidenum">
              <a:rPr lang="en-US" smtClean="0"/>
              <a:t>27</a:t>
            </a:fld>
            <a:endParaRPr lang="en-US"/>
          </a:p>
        </p:txBody>
      </p:sp>
      <p:pic>
        <p:nvPicPr>
          <p:cNvPr id="3" name="Picture 1">
            <a:extLst>
              <a:ext uri="{FF2B5EF4-FFF2-40B4-BE49-F238E27FC236}">
                <a16:creationId xmlns:a16="http://schemas.microsoft.com/office/drawing/2014/main" id="{590BC2A7-0A02-4249-939E-C44DE29F07A3}"/>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E218EC58-1855-4700-B01F-C9032CE62698}"/>
              </a:ext>
            </a:extLst>
          </p:cNvPr>
          <p:cNvSpPr txBox="1"/>
          <p:nvPr/>
        </p:nvSpPr>
        <p:spPr>
          <a:xfrm>
            <a:off x="539552" y="1556792"/>
            <a:ext cx="8064896" cy="3108543"/>
          </a:xfrm>
          <a:prstGeom prst="rect">
            <a:avLst/>
          </a:prstGeom>
          <a:noFill/>
        </p:spPr>
        <p:txBody>
          <a:bodyPr wrap="square" rtlCol="0">
            <a:spAutoFit/>
          </a:bodyPr>
          <a:lstStyle/>
          <a:p>
            <a:pPr marL="285750" indent="-285750">
              <a:buFont typeface="Arial" panose="020B0604020202020204" pitchFamily="34" charset="0"/>
              <a:buChar char="•"/>
            </a:pPr>
            <a:endParaRPr lang="en-GB" sz="2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b="1" dirty="0">
                <a:latin typeface="Arial" panose="020B0604020202020204" pitchFamily="34" charset="0"/>
                <a:cs typeface="Arial" panose="020B0604020202020204" pitchFamily="34" charset="0"/>
              </a:rPr>
              <a:t>To Date, What has worked/hasn’t worked?</a:t>
            </a:r>
          </a:p>
          <a:p>
            <a:endParaRPr lang="en-GB" sz="1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b="1" dirty="0">
                <a:latin typeface="Arial" panose="020B0604020202020204" pitchFamily="34" charset="0"/>
                <a:cs typeface="Arial" panose="020B0604020202020204" pitchFamily="34" charset="0"/>
              </a:rPr>
              <a:t>What Make us Unique/Different?</a:t>
            </a:r>
          </a:p>
          <a:p>
            <a:pPr marL="285750" indent="-285750">
              <a:buFont typeface="Arial" panose="020B0604020202020204" pitchFamily="34" charset="0"/>
              <a:buChar char="•"/>
            </a:pPr>
            <a:endParaRPr lang="en-GB" sz="2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0115513"/>
      </p:ext>
    </p:extLst>
  </p:cSld>
  <p:clrMapOvr>
    <a:masterClrMapping/>
  </p:clrMapOvr>
  <p:transition spd="med">
    <p:fade/>
    <p:sndAc>
      <p:stSnd>
        <p:snd r:embed="rId2" name="click.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8349AA-6AE6-4223-8B21-E2E898752795}"/>
              </a:ext>
            </a:extLst>
          </p:cNvPr>
          <p:cNvSpPr>
            <a:spLocks noGrp="1"/>
          </p:cNvSpPr>
          <p:nvPr>
            <p:ph type="sldNum" sz="quarter" idx="12"/>
          </p:nvPr>
        </p:nvSpPr>
        <p:spPr/>
        <p:txBody>
          <a:bodyPr/>
          <a:lstStyle/>
          <a:p>
            <a:fld id="{21EF5C27-DC8A-48B8-9B15-2D24376A9816}" type="slidenum">
              <a:rPr lang="en-US" smtClean="0"/>
              <a:t>28</a:t>
            </a:fld>
            <a:endParaRPr lang="en-US"/>
          </a:p>
        </p:txBody>
      </p:sp>
      <p:pic>
        <p:nvPicPr>
          <p:cNvPr id="3" name="Picture 1">
            <a:extLst>
              <a:ext uri="{FF2B5EF4-FFF2-40B4-BE49-F238E27FC236}">
                <a16:creationId xmlns:a16="http://schemas.microsoft.com/office/drawing/2014/main" id="{B4648D61-6161-48AF-9FD7-2AFF1E8AA968}"/>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7BB5E90D-DD45-428F-904A-F139F89A7CF4}"/>
              </a:ext>
            </a:extLst>
          </p:cNvPr>
          <p:cNvSpPr txBox="1"/>
          <p:nvPr/>
        </p:nvSpPr>
        <p:spPr>
          <a:xfrm>
            <a:off x="827584" y="357166"/>
            <a:ext cx="3600400" cy="7421904"/>
          </a:xfrm>
          <a:prstGeom prst="rect">
            <a:avLst/>
          </a:prstGeom>
          <a:noFill/>
        </p:spPr>
        <p:txBody>
          <a:bodyPr wrap="square" rtlCol="0">
            <a:spAutoFit/>
          </a:bodyPr>
          <a:lstStyle/>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Strengths </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Personal Touch</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Humanitarian approach to all issues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Ongoing training</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Integrated counselling – CBT, CBT-E, Trauma Counselling</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Group Support (Staff)</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Easy Access to/for all clients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Supportive Team (staff)</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Multi – disciplinary team</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Respond to client needs.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Professional expertise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Personal experience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Community 1</a:t>
            </a:r>
            <a:r>
              <a:rPr lang="en-GB" sz="1400" baseline="30000" dirty="0">
                <a:effectLst/>
                <a:latin typeface="Calibri" panose="020F0502020204030204" pitchFamily="34" charset="0"/>
                <a:ea typeface="Calibri" panose="020F0502020204030204" pitchFamily="34" charset="0"/>
                <a:cs typeface="Times New Roman" panose="02020603050405020304" pitchFamily="18" charset="0"/>
              </a:rPr>
              <a:t>st </a:t>
            </a:r>
            <a:r>
              <a:rPr lang="en-GB" sz="1400" dirty="0">
                <a:effectLst/>
                <a:latin typeface="Calibri" panose="020F0502020204030204" pitchFamily="34" charset="0"/>
                <a:ea typeface="Calibri" panose="020F0502020204030204" pitchFamily="34" charset="0"/>
                <a:cs typeface="Times New Roman" panose="02020603050405020304" pitchFamily="18" charset="0"/>
              </a:rPr>
              <a:t>/based</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Great teamwork</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Management that is informed, highly skilled &amp; who support and encourage.</a:t>
            </a:r>
          </a:p>
          <a:p>
            <a:pPr marL="914400">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7C2A3F1-E51B-A47C-1EE7-A52B09AD5CE1}"/>
              </a:ext>
            </a:extLst>
          </p:cNvPr>
          <p:cNvSpPr txBox="1"/>
          <p:nvPr/>
        </p:nvSpPr>
        <p:spPr>
          <a:xfrm>
            <a:off x="4400540" y="1556792"/>
            <a:ext cx="3234069" cy="4199932"/>
          </a:xfrm>
          <a:prstGeom prst="rect">
            <a:avLst/>
          </a:prstGeom>
          <a:noFill/>
        </p:spPr>
        <p:txBody>
          <a:bodyPr wrap="square" rtlCol="0">
            <a:spAutoFit/>
          </a:bodyPr>
          <a:lstStyle/>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Up to date training</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Range of services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Wealth of experience in dealing with trauma</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Qualified practitioners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Up to date technology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Open door policy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Learning resources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Flexibility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Knowledge &amp; skills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Interpretive counselling support</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Professional Approach</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Can do attitude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Good Communication</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Listening ethos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Friendly</a:t>
            </a:r>
          </a:p>
          <a:p>
            <a:pPr marL="914400">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5799638"/>
      </p:ext>
    </p:extLst>
  </p:cSld>
  <p:clrMapOvr>
    <a:masterClrMapping/>
  </p:clrMapOvr>
  <p:transition spd="med">
    <p:fade/>
    <p:sndAc>
      <p:stSnd>
        <p:snd r:embed="rId2" name="click.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76F414-1807-5343-770D-B9E91FDDA092}"/>
              </a:ext>
            </a:extLst>
          </p:cNvPr>
          <p:cNvSpPr>
            <a:spLocks noGrp="1"/>
          </p:cNvSpPr>
          <p:nvPr>
            <p:ph type="sldNum" sz="quarter" idx="12"/>
          </p:nvPr>
        </p:nvSpPr>
        <p:spPr/>
        <p:txBody>
          <a:bodyPr/>
          <a:lstStyle/>
          <a:p>
            <a:fld id="{21EF5C27-DC8A-48B8-9B15-2D24376A9816}" type="slidenum">
              <a:rPr lang="en-US" smtClean="0"/>
              <a:t>29</a:t>
            </a:fld>
            <a:endParaRPr lang="en-US"/>
          </a:p>
        </p:txBody>
      </p:sp>
      <p:pic>
        <p:nvPicPr>
          <p:cNvPr id="4" name="Picture 1">
            <a:extLst>
              <a:ext uri="{FF2B5EF4-FFF2-40B4-BE49-F238E27FC236}">
                <a16:creationId xmlns:a16="http://schemas.microsoft.com/office/drawing/2014/main" id="{7C3BCE9E-6078-8324-2670-28D7108D39AD}"/>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5" name="TextBox 4">
            <a:extLst>
              <a:ext uri="{FF2B5EF4-FFF2-40B4-BE49-F238E27FC236}">
                <a16:creationId xmlns:a16="http://schemas.microsoft.com/office/drawing/2014/main" id="{9E67BAC1-862B-AE24-8253-68FDBCA4C220}"/>
              </a:ext>
            </a:extLst>
          </p:cNvPr>
          <p:cNvSpPr txBox="1"/>
          <p:nvPr/>
        </p:nvSpPr>
        <p:spPr>
          <a:xfrm>
            <a:off x="575556" y="1374665"/>
            <a:ext cx="7992888" cy="5323380"/>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Weaknesses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Self-promoting</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Premises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Access to building – aging clients, limited abilities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Recording ALL contacts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How we use monitoring info</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Not enough young people in the organisation</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We don’t sing our praises enough</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Haven’t shared our practical experience to our advantage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Capacity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Identity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Too busy working not enough time to create new approaches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Need to look after and care for each other more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Not enough space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Disability access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Not enough finances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Not good at capturing our successes, verbal feedback from clients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Capturing the positive change in clients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Getting appropriate referrals-VSS, through the doors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Getting people to know about us and what we do</a:t>
            </a:r>
          </a:p>
          <a:p>
            <a:pPr marL="742950" lvl="1" indent="-285750">
              <a:lnSpc>
                <a:spcPct val="107000"/>
              </a:lnSpc>
              <a:spcAft>
                <a:spcPts val="800"/>
              </a:spcAft>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Capturing all available data on clients to inform practice</a:t>
            </a: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3471655"/>
      </p:ext>
    </p:extLst>
  </p:cSld>
  <p:clrMapOvr>
    <a:masterClrMapping/>
  </p:clrMapOvr>
  <p:transition spd="med">
    <p:fad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2199637"/>
            <a:ext cx="842968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rgbClr val="333333"/>
                </a:solidFill>
                <a:effectLst/>
                <a:latin typeface="Arial" pitchFamily="34" charset="0"/>
                <a:ea typeface="Times New Roman" pitchFamily="18" charset="0"/>
                <a:cs typeface="Arial" pitchFamily="34" charset="0"/>
              </a:rPr>
              <a:t>Vision Statement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rPr>
              <a:t>Cúnamh aspires to a community and society whose health, mental health and wellbeing is thriving through access to personal and community development opportunities.</a:t>
            </a:r>
          </a:p>
          <a:p>
            <a:pPr marL="0" marR="0" lvl="0" indent="0" algn="l" defTabSz="914400" rtl="0" eaLnBrk="0" fontAlgn="base" latinLnBrk="0" hangingPunct="0">
              <a:lnSpc>
                <a:spcPct val="100000"/>
              </a:lnSpc>
              <a:spcBef>
                <a:spcPct val="0"/>
              </a:spcBef>
              <a:spcAft>
                <a:spcPct val="0"/>
              </a:spcAft>
              <a:buClrTx/>
              <a:buSzTx/>
              <a:buFontTx/>
              <a:buNone/>
              <a:tabLst/>
            </a:pPr>
            <a:endParaRPr lang="en-GB" dirty="0">
              <a:solidFill>
                <a:srgbClr val="333333"/>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333333"/>
                </a:solidFill>
                <a:effectLst/>
                <a:latin typeface="Arial" pitchFamily="34" charset="0"/>
                <a:ea typeface="Times New Roman" pitchFamily="18" charset="0"/>
                <a:cs typeface="Arial" pitchFamily="34" charset="0"/>
              </a:rPr>
              <a:t>Mission Statement</a:t>
            </a: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rPr>
              <a:t>To provide a community-led and based service catering for the emotional and psychological impact which conflict has had on individual and community wellbeing, and responsive to the emergent needs of the wider community.</a:t>
            </a: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3</a:t>
            </a:fld>
            <a:endParaRPr lang="en-US"/>
          </a:p>
        </p:txBody>
      </p:sp>
    </p:spTree>
  </p:cSld>
  <p:clrMapOvr>
    <a:masterClrMapping/>
  </p:clrMapOvr>
  <p:transition spd="med">
    <p:fade/>
    <p:sndAc>
      <p:stSnd>
        <p:snd r:embed="rId2" name="click.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047FFD-8353-C263-0979-4364B9F7568B}"/>
              </a:ext>
            </a:extLst>
          </p:cNvPr>
          <p:cNvSpPr>
            <a:spLocks noGrp="1"/>
          </p:cNvSpPr>
          <p:nvPr>
            <p:ph type="sldNum" sz="quarter" idx="12"/>
          </p:nvPr>
        </p:nvSpPr>
        <p:spPr/>
        <p:txBody>
          <a:bodyPr/>
          <a:lstStyle/>
          <a:p>
            <a:fld id="{21EF5C27-DC8A-48B8-9B15-2D24376A9816}" type="slidenum">
              <a:rPr lang="en-US" smtClean="0"/>
              <a:t>30</a:t>
            </a:fld>
            <a:endParaRPr lang="en-US"/>
          </a:p>
        </p:txBody>
      </p:sp>
      <p:pic>
        <p:nvPicPr>
          <p:cNvPr id="3" name="Picture 1">
            <a:extLst>
              <a:ext uri="{FF2B5EF4-FFF2-40B4-BE49-F238E27FC236}">
                <a16:creationId xmlns:a16="http://schemas.microsoft.com/office/drawing/2014/main" id="{1A1B861A-C802-CA91-C014-F2A4145776ED}"/>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55CE063E-1BF5-3E96-A5FC-709C64A463D2}"/>
              </a:ext>
            </a:extLst>
          </p:cNvPr>
          <p:cNvSpPr txBox="1"/>
          <p:nvPr/>
        </p:nvSpPr>
        <p:spPr>
          <a:xfrm>
            <a:off x="755576" y="1700808"/>
            <a:ext cx="7632848" cy="3376694"/>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Opportunities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Well informed therapists – promote this via lectures, local initiatives, schools, higher education?</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PHD Research Student</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Cúnamh – what’s in a name </a:t>
            </a:r>
          </a:p>
          <a:p>
            <a:pPr marL="1143000" lvl="2" indent="-228600">
              <a:lnSpc>
                <a:spcPct val="107000"/>
              </a:lnSpc>
              <a:buFont typeface="Wingdings" panose="05000000000000000000" pitchFamily="2" charset="2"/>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 how do we pronounce it? </a:t>
            </a:r>
          </a:p>
          <a:p>
            <a:pPr marL="1143000" lvl="2" indent="-228600">
              <a:lnSpc>
                <a:spcPct val="107000"/>
              </a:lnSpc>
              <a:buFont typeface="Wingdings" panose="05000000000000000000" pitchFamily="2" charset="2"/>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What does it stand for?</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More outdoor therapeutical approaches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New premises or other premises</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Look back to former clients – Re-engage?</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More advocacy – Advice lines etc</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Technology</a:t>
            </a:r>
          </a:p>
          <a:p>
            <a:pPr marL="742950" lvl="1" indent="-285750">
              <a:lnSpc>
                <a:spcPct val="107000"/>
              </a:lnSpc>
              <a:buFont typeface="Courier New" panose="02070309020205020404" pitchFamily="49" charset="0"/>
              <a:buChar char="o"/>
            </a:pPr>
            <a:r>
              <a:rPr lang="en-GB" sz="1400" dirty="0">
                <a:effectLst/>
                <a:latin typeface="Calibri" panose="020F0502020204030204" pitchFamily="34" charset="0"/>
                <a:ea typeface="Calibri" panose="020F0502020204030204" pitchFamily="34" charset="0"/>
                <a:cs typeface="Times New Roman" panose="02020603050405020304" pitchFamily="18" charset="0"/>
              </a:rPr>
              <a:t>Digital delivery</a:t>
            </a:r>
          </a:p>
          <a:p>
            <a:pPr marL="457200">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808160"/>
      </p:ext>
    </p:extLst>
  </p:cSld>
  <p:clrMapOvr>
    <a:masterClrMapping/>
  </p:clrMapOvr>
  <p:transition spd="med">
    <p:fade/>
    <p:sndAc>
      <p:stSnd>
        <p:snd r:embed="rId2" name="click.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565AE7-C77A-8EE5-080A-859422AFD2DF}"/>
              </a:ext>
            </a:extLst>
          </p:cNvPr>
          <p:cNvSpPr>
            <a:spLocks noGrp="1"/>
          </p:cNvSpPr>
          <p:nvPr>
            <p:ph type="sldNum" sz="quarter" idx="12"/>
          </p:nvPr>
        </p:nvSpPr>
        <p:spPr/>
        <p:txBody>
          <a:bodyPr/>
          <a:lstStyle/>
          <a:p>
            <a:fld id="{21EF5C27-DC8A-48B8-9B15-2D24376A9816}" type="slidenum">
              <a:rPr lang="en-US" smtClean="0"/>
              <a:t>31</a:t>
            </a:fld>
            <a:endParaRPr lang="en-US"/>
          </a:p>
        </p:txBody>
      </p:sp>
      <p:pic>
        <p:nvPicPr>
          <p:cNvPr id="3" name="Picture 1">
            <a:extLst>
              <a:ext uri="{FF2B5EF4-FFF2-40B4-BE49-F238E27FC236}">
                <a16:creationId xmlns:a16="http://schemas.microsoft.com/office/drawing/2014/main" id="{7DAEB72D-3FEF-4A06-A68B-9A3FD0B2860A}"/>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510522C6-5A98-FD93-2260-C793F7F31C4C}"/>
              </a:ext>
            </a:extLst>
          </p:cNvPr>
          <p:cNvSpPr txBox="1"/>
          <p:nvPr/>
        </p:nvSpPr>
        <p:spPr>
          <a:xfrm>
            <a:off x="683568" y="1844824"/>
            <a:ext cx="7546032" cy="317939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Threats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If we promote – do, we overstretch</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Premises</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Competing organisations</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Withdrawal of funding</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Demands of funders</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Lack of knowledge of your work</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Other organisations doing similar work</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Complacency</a:t>
            </a: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Times New Roman" panose="02020603050405020304" pitchFamily="18" charset="0"/>
              </a:rPr>
              <a:t>Succession planning</a:t>
            </a:r>
          </a:p>
          <a:p>
            <a:pPr marL="914400">
              <a:lnSpc>
                <a:spcPct val="107000"/>
              </a:lnSpc>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7601114"/>
      </p:ext>
    </p:extLst>
  </p:cSld>
  <p:clrMapOvr>
    <a:masterClrMapping/>
  </p:clrMapOvr>
  <p:transition spd="med">
    <p:fade/>
    <p:sndAc>
      <p:stSnd>
        <p:snd r:embed="rId2" name="click.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EDD18F-DB4B-430A-BFA6-A7603BE1ABC4}"/>
              </a:ext>
            </a:extLst>
          </p:cNvPr>
          <p:cNvSpPr>
            <a:spLocks noGrp="1"/>
          </p:cNvSpPr>
          <p:nvPr>
            <p:ph type="sldNum" sz="quarter" idx="12"/>
          </p:nvPr>
        </p:nvSpPr>
        <p:spPr/>
        <p:txBody>
          <a:bodyPr/>
          <a:lstStyle/>
          <a:p>
            <a:fld id="{21EF5C27-DC8A-48B8-9B15-2D24376A9816}" type="slidenum">
              <a:rPr lang="en-US" smtClean="0"/>
              <a:t>32</a:t>
            </a:fld>
            <a:endParaRPr lang="en-US"/>
          </a:p>
        </p:txBody>
      </p:sp>
      <p:pic>
        <p:nvPicPr>
          <p:cNvPr id="3" name="Picture 1">
            <a:extLst>
              <a:ext uri="{FF2B5EF4-FFF2-40B4-BE49-F238E27FC236}">
                <a16:creationId xmlns:a16="http://schemas.microsoft.com/office/drawing/2014/main" id="{E6927A24-D524-4FEC-8EE7-698BE4F46F95}"/>
              </a:ext>
            </a:extLst>
          </p:cNvPr>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TextBox 3">
            <a:extLst>
              <a:ext uri="{FF2B5EF4-FFF2-40B4-BE49-F238E27FC236}">
                <a16:creationId xmlns:a16="http://schemas.microsoft.com/office/drawing/2014/main" id="{9D173A5E-973B-4813-9D84-B9A9D675AD91}"/>
              </a:ext>
            </a:extLst>
          </p:cNvPr>
          <p:cNvSpPr txBox="1"/>
          <p:nvPr/>
        </p:nvSpPr>
        <p:spPr>
          <a:xfrm>
            <a:off x="611560" y="1412776"/>
            <a:ext cx="7618040" cy="4585871"/>
          </a:xfrm>
          <a:prstGeom prst="rect">
            <a:avLst/>
          </a:prstGeom>
          <a:noFill/>
        </p:spPr>
        <p:txBody>
          <a:bodyPr wrap="square" rtlCol="0">
            <a:spAutoFit/>
          </a:bodyPr>
          <a:lstStyle/>
          <a:p>
            <a:pPr algn="ctr"/>
            <a:r>
              <a:rPr lang="en-GB" sz="2000" b="1" dirty="0">
                <a:latin typeface="Arial" panose="020B0604020202020204" pitchFamily="34" charset="0"/>
                <a:cs typeface="Arial" panose="020B0604020202020204" pitchFamily="34" charset="0"/>
              </a:rPr>
              <a:t>Issues/Factors for Consideration</a:t>
            </a:r>
          </a:p>
          <a:p>
            <a:pPr algn="ct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Political</a:t>
            </a:r>
          </a:p>
          <a:p>
            <a:pPr marL="342900" indent="-34290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Potential of instability within Assembly, and subsequent impact upon funding.</a:t>
            </a:r>
          </a:p>
          <a:p>
            <a:pPr marL="342900" indent="-34290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Ongoing disagreement over dealing with the past and distress to victims/survivors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Environmental</a:t>
            </a:r>
          </a:p>
          <a:p>
            <a:pPr marL="342900" indent="-34290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Physical space and limitations </a:t>
            </a:r>
            <a:r>
              <a:rPr lang="en-GB" sz="1400">
                <a:latin typeface="Calibri" panose="020F0502020204030204" pitchFamily="34" charset="0"/>
                <a:ea typeface="Calibri" panose="020F0502020204030204" pitchFamily="34" charset="0"/>
                <a:cs typeface="Calibri" panose="020F0502020204030204" pitchFamily="34" charset="0"/>
              </a:rPr>
              <a:t>for reduced </a:t>
            </a:r>
            <a:r>
              <a:rPr lang="en-GB" sz="1400" dirty="0">
                <a:latin typeface="Calibri" panose="020F0502020204030204" pitchFamily="34" charset="0"/>
                <a:ea typeface="Calibri" panose="020F0502020204030204" pitchFamily="34" charset="0"/>
                <a:cs typeface="Calibri" panose="020F0502020204030204" pitchFamily="34" charset="0"/>
              </a:rPr>
              <a:t>mobility and disabled clients, needs to be continuously assessed.</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Social</a:t>
            </a:r>
          </a:p>
          <a:p>
            <a:pPr marL="342900" indent="-34290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New migrant community members should be specifically reached out to, by strengthening relationships with outreach forums and interpreter services.</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Technical</a:t>
            </a:r>
          </a:p>
          <a:p>
            <a:pPr marL="342900" indent="-34290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Optimal use of social media to be explored to raise awareness of services and engagement with hard to reach and vulnerable groups.</a:t>
            </a:r>
          </a:p>
        </p:txBody>
      </p:sp>
    </p:spTree>
    <p:extLst>
      <p:ext uri="{BB962C8B-B14F-4D97-AF65-F5344CB8AC3E}">
        <p14:creationId xmlns:p14="http://schemas.microsoft.com/office/powerpoint/2010/main" val="2781692333"/>
      </p:ext>
    </p:extLst>
  </p:cSld>
  <p:clrMapOvr>
    <a:masterClrMapping/>
  </p:clrMapOvr>
  <p:transition spd="med">
    <p:fad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00108"/>
            <a:ext cx="8358246" cy="4801314"/>
          </a:xfrm>
          <a:prstGeom prst="rect">
            <a:avLst/>
          </a:prstGeom>
        </p:spPr>
        <p:txBody>
          <a:bodyPr wrap="square">
            <a:spAutoFit/>
          </a:bodyPr>
          <a:lstStyle/>
          <a:p>
            <a:pPr lvl="0" eaLnBrk="0" fontAlgn="base" hangingPunct="0">
              <a:spcBef>
                <a:spcPct val="0"/>
              </a:spcBef>
              <a:spcAft>
                <a:spcPct val="0"/>
              </a:spcAft>
            </a:pPr>
            <a:r>
              <a:rPr kumimoji="0" lang="en-GB" b="1" i="0" u="none" strike="noStrike" cap="none" normalizeH="0" baseline="0" dirty="0">
                <a:ln>
                  <a:noFill/>
                </a:ln>
                <a:solidFill>
                  <a:srgbClr val="333333"/>
                </a:solidFill>
                <a:effectLst/>
                <a:latin typeface="Arial" pitchFamily="34" charset="0"/>
                <a:ea typeface="Times New Roman" pitchFamily="18" charset="0"/>
                <a:cs typeface="Arial" pitchFamily="34" charset="0"/>
              </a:rPr>
              <a:t>Values </a:t>
            </a:r>
          </a:p>
          <a:p>
            <a:pPr lvl="0" eaLnBrk="0" fontAlgn="base" hangingPunct="0">
              <a:spcBef>
                <a:spcPct val="0"/>
              </a:spcBef>
              <a:spcAft>
                <a:spcPct val="0"/>
              </a:spcAft>
            </a:pP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lvl="0" algn="just" eaLnBrk="0" fontAlgn="base" hangingPunct="0">
              <a:spcBef>
                <a:spcPct val="0"/>
              </a:spcBef>
              <a:spcAft>
                <a:spcPct val="0"/>
              </a:spcAft>
            </a:pPr>
            <a:r>
              <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rPr>
              <a:t>Cúnamh's work was piloted within the Bogside and Brandywell area of Derry, which is a nationalist/republican community. This community's experience of the conflict has been of acts and events caused mainly by British State forces, including Loyalist forces. </a:t>
            </a:r>
          </a:p>
          <a:p>
            <a:pPr lvl="0" algn="just" eaLnBrk="0" fontAlgn="base" hangingPunct="0">
              <a:spcBef>
                <a:spcPct val="0"/>
              </a:spcBef>
              <a:spcAft>
                <a:spcPct val="0"/>
              </a:spcAft>
            </a:pP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lvl="0" algn="just" eaLnBrk="0" fontAlgn="base" hangingPunct="0">
              <a:spcBef>
                <a:spcPct val="0"/>
              </a:spcBef>
              <a:spcAft>
                <a:spcPct val="0"/>
              </a:spcAft>
            </a:pPr>
            <a:r>
              <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rPr>
              <a:t>Cúnamh firmly believes that the process of recovering from negative emotional and psychological impacts must initially take place within a safe and empathetic environment. Cúnamh also believes that individuals and communities are entitled to support structures which respect and understand their experiences, and which are outside of state-initiated or statutory provision. </a:t>
            </a:r>
          </a:p>
          <a:p>
            <a:pPr lvl="0" algn="just" eaLnBrk="0" fontAlgn="base" hangingPunct="0">
              <a:spcBef>
                <a:spcPct val="0"/>
              </a:spcBef>
              <a:spcAft>
                <a:spcPct val="0"/>
              </a:spcAft>
            </a:pPr>
            <a:endParaRPr kumimoji="0" lang="en-GB" b="0" i="0" u="none" strike="noStrike" cap="none" normalizeH="0" baseline="0" dirty="0">
              <a:ln>
                <a:noFill/>
              </a:ln>
              <a:solidFill>
                <a:srgbClr val="333333"/>
              </a:solidFill>
              <a:effectLst/>
              <a:latin typeface="Tahoma" pitchFamily="34" charset="0"/>
              <a:ea typeface="Times New Roman" pitchFamily="18" charset="0"/>
              <a:cs typeface="Tahoma" pitchFamily="34" charset="0"/>
            </a:endParaRPr>
          </a:p>
          <a:p>
            <a:pPr lvl="0" algn="just" eaLnBrk="0" fontAlgn="base" hangingPunct="0">
              <a:spcBef>
                <a:spcPct val="0"/>
              </a:spcBef>
              <a:spcAft>
                <a:spcPct val="0"/>
              </a:spcAft>
            </a:pPr>
            <a:r>
              <a:rPr kumimoji="0" lang="en-GB" b="0" i="0" u="none" strike="noStrike" cap="none" normalizeH="0" baseline="0" dirty="0">
                <a:ln>
                  <a:noFill/>
                </a:ln>
                <a:solidFill>
                  <a:srgbClr val="333333"/>
                </a:solidFill>
                <a:effectLst/>
                <a:latin typeface="Arial" pitchFamily="34" charset="0"/>
                <a:ea typeface="Times New Roman" pitchFamily="18" charset="0"/>
                <a:cs typeface="Arial" pitchFamily="34" charset="0"/>
              </a:rPr>
              <a:t>As well as dealing with the legacy of the conflict, Cúnamh also believes in responding to need as it develops over time. Cúnamh’s history and identity is the strong base from which we open out to the evolving / changing society in which we live.</a:t>
            </a:r>
            <a:endParaRPr kumimoji="0" lang="en-GB"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4</a:t>
            </a:fld>
            <a:endParaRPr lang="en-US"/>
          </a:p>
        </p:txBody>
      </p:sp>
      <p:sp>
        <p:nvSpPr>
          <p:cNvPr id="378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sz="1200" b="1" i="0" u="none" strike="noStrike" cap="none" normalizeH="0" baseline="0">
                <a:ln>
                  <a:noFill/>
                </a:ln>
                <a:solidFill>
                  <a:schemeClr val="tx1"/>
                </a:solidFill>
                <a:effectLst/>
                <a:latin typeface="Articulate Light" charset="0"/>
                <a:ea typeface="Calibri" pitchFamily="34" charset="0"/>
                <a:cs typeface="Times New Roman" pitchFamily="18" charset="0"/>
              </a:rPr>
              <a:t>3 Year Strategic Plan   2009 – 2012</a:t>
            </a:r>
            <a:endParaRPr kumimoji="0" lang="en-GB" sz="1800" b="0" i="0" u="none" strike="noStrike" cap="none" normalizeH="0" baseline="0">
              <a:ln>
                <a:noFill/>
              </a:ln>
              <a:solidFill>
                <a:schemeClr val="tx1"/>
              </a:solidFill>
              <a:effectLst/>
              <a:latin typeface="Arial" pitchFamily="34" charset="0"/>
            </a:endParaRPr>
          </a:p>
        </p:txBody>
      </p:sp>
    </p:spTree>
  </p:cSld>
  <p:clrMapOvr>
    <a:masterClrMapping/>
  </p:clrMapOvr>
  <p:transition spd="med">
    <p:fad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714348" y="865986"/>
            <a:ext cx="692945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3525"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rPr>
              <a:t>Strategic Aim 1 </a:t>
            </a:r>
          </a:p>
          <a:p>
            <a:pPr marL="0" marR="0" lvl="0" indent="263525"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263525"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To offer a range of support services addressing needs arising </a:t>
            </a:r>
          </a:p>
          <a:p>
            <a:pPr marL="0" marR="0" lvl="0" indent="263525"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from the conflict and evolving local community need, including </a:t>
            </a:r>
          </a:p>
          <a:p>
            <a:pPr marL="0" marR="0" lvl="0" indent="263525"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counselling, drop-in, information and other support services, </a:t>
            </a:r>
          </a:p>
          <a:p>
            <a:pPr marL="0" marR="0" lvl="0" indent="263525"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geared towards helping people to experience the best possible </a:t>
            </a:r>
          </a:p>
          <a:p>
            <a:pPr marL="0" marR="0" lvl="0" indent="263525"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mental and emotional health and well-being.</a:t>
            </a:r>
            <a:endParaRPr kumimoji="0" lang="en-US" b="0" i="0" u="none" strike="noStrike" cap="none" normalizeH="0" baseline="0" dirty="0">
              <a:ln>
                <a:noFill/>
              </a:ln>
              <a:solidFill>
                <a:schemeClr val="tx1"/>
              </a:solidFill>
              <a:effectLst/>
              <a:latin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cs typeface="Arial" pitchFamily="34" charset="0"/>
              </a:rPr>
              <a:t>Objective 1.</a:t>
            </a:r>
            <a:endParaRPr kumimoji="0" lang="en-US" b="0" i="0" u="none" strike="noStrike" cap="none" normalizeH="0" baseline="0" dirty="0">
              <a:ln>
                <a:noFill/>
              </a:ln>
              <a:solidFill>
                <a:schemeClr val="tx1"/>
              </a:solidFill>
              <a:effectLst/>
              <a:latin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To provide a range of therapeutic support services aimed at </a:t>
            </a:r>
          </a:p>
          <a:p>
            <a:pPr marL="0" marR="0" lvl="0" indent="263525"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promoting good health and all aspects of well-being</a:t>
            </a:r>
            <a:r>
              <a:rPr lang="en-GB" dirty="0">
                <a:latin typeface="Arial" pitchFamily="34" charset="0"/>
                <a:ea typeface="Calibri" pitchFamily="34" charset="0"/>
                <a:cs typeface="Arial" pitchFamily="34" charset="0"/>
              </a:rPr>
              <a:t>.</a:t>
            </a: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263525"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Counselling</a:t>
            </a: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Cognitive Behavioural Therapy</a:t>
            </a: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Complementary Therapy</a:t>
            </a: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Drop-in</a:t>
            </a: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Advocacy/Caseworker/Welfare Advice</a:t>
            </a:r>
          </a:p>
          <a:p>
            <a:pPr lvl="1" indent="263525" eaLnBrk="0" fontAlgn="base" hangingPunct="0">
              <a:spcBef>
                <a:spcPct val="0"/>
              </a:spcBef>
              <a:spcAft>
                <a:spcPct val="0"/>
              </a:spcAft>
              <a:buFontTx/>
              <a:buChar char="•"/>
            </a:pPr>
            <a:r>
              <a:rPr lang="en-GB" dirty="0">
                <a:latin typeface="Arial" pitchFamily="34" charset="0"/>
                <a:cs typeface="Arial" pitchFamily="34" charset="0"/>
              </a:rPr>
              <a:t>Social Support Programmes</a:t>
            </a:r>
          </a:p>
          <a:p>
            <a:pPr lvl="1" indent="263525" eaLnBrk="0" fontAlgn="base" hangingPunct="0">
              <a:spcBef>
                <a:spcPct val="0"/>
              </a:spcBef>
              <a:spcAft>
                <a:spcPct val="0"/>
              </a:spcAft>
              <a:buFontTx/>
              <a:buChar char="•"/>
            </a:pPr>
            <a:r>
              <a:rPr kumimoji="0" lang="en-GB" b="0" i="0" u="none" strike="noStrike" cap="none" normalizeH="0" baseline="0" dirty="0">
                <a:ln>
                  <a:noFill/>
                </a:ln>
                <a:solidFill>
                  <a:schemeClr val="tx1"/>
                </a:solidFill>
                <a:effectLst/>
                <a:latin typeface="Arial" pitchFamily="34" charset="0"/>
                <a:cs typeface="Arial" pitchFamily="34" charset="0"/>
              </a:rPr>
              <a:t>Eating Disorder Service</a:t>
            </a:r>
            <a:endParaRPr kumimoji="0" lang="en-US" b="0" i="0" u="none" strike="noStrike" cap="none" normalizeH="0" baseline="0" dirty="0">
              <a:ln>
                <a:noFill/>
              </a:ln>
              <a:solidFill>
                <a:schemeClr val="tx1"/>
              </a:solidFill>
              <a:effectLst/>
              <a:latin typeface="Arial" pitchFamily="34" charset="0"/>
            </a:endParaRPr>
          </a:p>
          <a:p>
            <a:pPr lvl="1" indent="263525" eaLnBrk="0" fontAlgn="base" hangingPunct="0">
              <a:spcBef>
                <a:spcPct val="0"/>
              </a:spcBef>
              <a:spcAft>
                <a:spcPct val="0"/>
              </a:spcAft>
              <a:buFontTx/>
              <a:buChar char="•"/>
            </a:pPr>
            <a:endParaRPr kumimoji="0" lang="en-GB"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5</a:t>
            </a:fld>
            <a:endParaRPr lang="en-US"/>
          </a:p>
        </p:txBody>
      </p:sp>
    </p:spTree>
  </p:cSld>
  <p:clrMapOvr>
    <a:masterClrMapping/>
  </p:clrMapOvr>
  <p:transition spd="med">
    <p:fad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928662" y="-1296313"/>
            <a:ext cx="7500958" cy="8402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rPr>
              <a:t>Objective 2: Evaluation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To develop a package of care on an ongoing basis that is evaluated using appropriate measures and standards.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Individual </a:t>
            </a:r>
            <a:r>
              <a:rPr lang="en-GB" dirty="0">
                <a:latin typeface="Arial" pitchFamily="34" charset="0"/>
                <a:ea typeface="Calibri" pitchFamily="34" charset="0"/>
                <a:cs typeface="Arial" pitchFamily="34" charset="0"/>
              </a:rPr>
              <a:t>-</a:t>
            </a: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GB" b="0" i="0" u="none" strike="noStrike" cap="none" normalizeH="0" baseline="0" dirty="0" err="1">
                <a:ln>
                  <a:noFill/>
                </a:ln>
                <a:solidFill>
                  <a:schemeClr val="tx1"/>
                </a:solidFill>
                <a:effectLst/>
                <a:latin typeface="Arial" pitchFamily="34" charset="0"/>
                <a:ea typeface="Calibri" pitchFamily="34" charset="0"/>
                <a:cs typeface="Arial" pitchFamily="34" charset="0"/>
              </a:rPr>
              <a:t>Corenet</a:t>
            </a:r>
            <a:r>
              <a:rPr lang="en-GB" dirty="0">
                <a:latin typeface="Arial" pitchFamily="34" charset="0"/>
                <a:ea typeface="Calibri" pitchFamily="34" charset="0"/>
                <a:cs typeface="Arial" pitchFamily="34" charset="0"/>
              </a:rPr>
              <a:t>;</a:t>
            </a: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MYMOP; WSAP online measurement tools; Feedback from clients.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dirty="0">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Project/Organisational – Funding Body requirements; Board Meetings; Legal requirements, e.g. Charities Commission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dirty="0">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dirty="0">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sng" strike="noStrike" cap="none" normalizeH="0" baseline="0" dirty="0">
              <a:ln>
                <a:noFill/>
              </a:ln>
              <a:solidFill>
                <a:srgbClr val="00808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u="sng" dirty="0">
              <a:solidFill>
                <a:srgbClr val="008080"/>
              </a:solidFill>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6</a:t>
            </a:fld>
            <a:endParaRPr lang="en-US"/>
          </a:p>
        </p:txBody>
      </p:sp>
    </p:spTree>
  </p:cSld>
  <p:clrMapOvr>
    <a:masterClrMapping/>
  </p:clrMapOvr>
  <p:transition spd="med">
    <p:fad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42910" y="1147361"/>
            <a:ext cx="792958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sng" strike="noStrike" cap="none" normalizeH="0" baseline="0" dirty="0">
                <a:ln>
                  <a:noFill/>
                </a:ln>
                <a:solidFill>
                  <a:schemeClr val="tx1"/>
                </a:solidFill>
                <a:effectLst/>
                <a:latin typeface="Arial" pitchFamily="34" charset="0"/>
                <a:ea typeface="Calibri" pitchFamily="34" charset="0"/>
                <a:cs typeface="Arial" pitchFamily="34" charset="0"/>
              </a:rPr>
              <a:t>Strategic Aim 2 - Organisational Development</a:t>
            </a:r>
          </a:p>
          <a:p>
            <a:pPr marL="0" marR="0" lvl="0" indent="0" algn="l" defTabSz="914400" rtl="0" eaLnBrk="1" fontAlgn="base" latinLnBrk="0" hangingPunct="1">
              <a:lnSpc>
                <a:spcPct val="100000"/>
              </a:lnSpc>
              <a:spcBef>
                <a:spcPct val="0"/>
              </a:spcBef>
              <a:spcAft>
                <a:spcPct val="0"/>
              </a:spcAft>
              <a:buClrTx/>
              <a:buSzTx/>
              <a:buFontTx/>
              <a:buNone/>
              <a:tabLst/>
            </a:pPr>
            <a:endParaRPr lang="en-GB" b="1" u="sng"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To continually develop Cúnamh positively as a best practice organisation.</a:t>
            </a: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rPr>
              <a:t>Objective 1: Communications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Regular staff meetings</a:t>
            </a:r>
            <a:endParaRPr kumimoji="0" lang="en-GB"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Regular Management Committee/Staff liaison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Clinical Staff meetings</a:t>
            </a:r>
          </a:p>
          <a:p>
            <a:pPr marL="0" marR="0" lvl="0" indent="0" algn="l" defTabSz="914400" rtl="0" eaLnBrk="0" fontAlgn="base" latinLnBrk="0" hangingPunct="0">
              <a:lnSpc>
                <a:spcPct val="100000"/>
              </a:lnSpc>
              <a:spcBef>
                <a:spcPct val="0"/>
              </a:spcBef>
              <a:spcAft>
                <a:spcPct val="0"/>
              </a:spcAft>
              <a:buClrTx/>
              <a:buSzTx/>
              <a:buFontTx/>
              <a:buChar char="•"/>
              <a:tabLst/>
            </a:pPr>
            <a:r>
              <a:rPr lang="en-GB" dirty="0">
                <a:latin typeface="Arial" pitchFamily="34" charset="0"/>
                <a:ea typeface="Calibri" pitchFamily="34" charset="0"/>
                <a:cs typeface="Arial" pitchFamily="34" charset="0"/>
              </a:rPr>
              <a:t> Clear Policy &amp; Procedure Manual</a:t>
            </a:r>
            <a:endParaRPr kumimoji="0" lang="en-GB"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lang="en-GB" dirty="0">
                <a:latin typeface="Arial" pitchFamily="34" charset="0"/>
                <a:ea typeface="Calibri" pitchFamily="34" charset="0"/>
                <a:cs typeface="Arial" pitchFamily="34" charset="0"/>
              </a:rPr>
              <a:t>Regular M</a:t>
            </a: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anagement committee meetings</a:t>
            </a: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7</a:t>
            </a:fld>
            <a:endParaRPr lang="en-US"/>
          </a:p>
        </p:txBody>
      </p:sp>
    </p:spTree>
  </p:cSld>
  <p:clrMapOvr>
    <a:masterClrMapping/>
  </p:clrMapOvr>
  <p:transition spd="med">
    <p:fad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785786" y="1692605"/>
            <a:ext cx="742955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1" i="0" strike="noStrike" cap="none" normalizeH="0" baseline="0" dirty="0">
                <a:ln>
                  <a:noFill/>
                </a:ln>
                <a:solidFill>
                  <a:schemeClr val="tx1"/>
                </a:solidFill>
                <a:effectLst/>
                <a:latin typeface="Arial" pitchFamily="34" charset="0"/>
                <a:ea typeface="Calibri" pitchFamily="34" charset="0"/>
                <a:cs typeface="Arial" pitchFamily="34" charset="0"/>
              </a:rPr>
              <a:t>Objective 2: Staff Development </a:t>
            </a: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dirty="0">
                <a:latin typeface="Arial" pitchFamily="34" charset="0"/>
                <a:ea typeface="Calibri" pitchFamily="34" charset="0"/>
                <a:cs typeface="Arial" pitchFamily="34" charset="0"/>
              </a:rPr>
              <a:t>Conduct ongoing TNA with staff.</a:t>
            </a:r>
          </a:p>
          <a:p>
            <a:pPr marR="0" lvl="0" algn="l" defTabSz="914400" rtl="0" eaLnBrk="1" fontAlgn="base" latinLnBrk="0" hangingPunct="1">
              <a:lnSpc>
                <a:spcPct val="100000"/>
              </a:lnSpc>
              <a:spcBef>
                <a:spcPct val="0"/>
              </a:spcBef>
              <a:spcAft>
                <a:spcPct val="0"/>
              </a:spcAft>
              <a:buClrTx/>
              <a:buSzTx/>
              <a:tabLst/>
            </a:pPr>
            <a:endParaRPr kumimoji="0" lang="en-GB" i="0" strike="noStrike" cap="none" normalizeH="0" baseline="0" dirty="0">
              <a:ln>
                <a:noFill/>
              </a:ln>
              <a:solidFill>
                <a:schemeClr val="tx1"/>
              </a:solidFill>
              <a:effectLst/>
              <a:latin typeface="Arial" pitchFamily="34" charset="0"/>
              <a:ea typeface="Calibri"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dirty="0">
                <a:latin typeface="Arial" pitchFamily="34" charset="0"/>
                <a:ea typeface="Calibri" pitchFamily="34" charset="0"/>
                <a:cs typeface="Arial" pitchFamily="34" charset="0"/>
              </a:rPr>
              <a:t>Support staff with Ongoing Professional Development</a:t>
            </a:r>
            <a:endParaRPr kumimoji="0" lang="en-GB" i="0"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dirty="0">
                <a:latin typeface="Arial" pitchFamily="34" charset="0"/>
                <a:ea typeface="Calibri" pitchFamily="34" charset="0"/>
                <a:cs typeface="Arial" pitchFamily="34" charset="0"/>
              </a:rPr>
              <a:t>R</a:t>
            </a: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eview volunteer policy considering the rationale, function and development needs of volunteers in the organisation</a:t>
            </a:r>
            <a:r>
              <a:rPr kumimoji="0" lang="en-GB" b="0" i="0" u="sng" strike="noStrike" cap="none" normalizeH="0" baseline="0" dirty="0">
                <a:ln>
                  <a:noFill/>
                </a:ln>
                <a:solidFill>
                  <a:srgbClr val="008080"/>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8</a:t>
            </a:fld>
            <a:endParaRPr lang="en-US"/>
          </a:p>
        </p:txBody>
      </p:sp>
    </p:spTree>
  </p:cSld>
  <p:clrMapOvr>
    <a:masterClrMapping/>
  </p:clrMapOvr>
  <p:transition spd="med">
    <p:fad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115616" y="663205"/>
            <a:ext cx="702828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rPr>
              <a:t>Objective 3: Premises </a:t>
            </a:r>
            <a:endParaRPr lang="en-GB" b="1" dirty="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dirty="0">
                <a:latin typeface="Arial" pitchFamily="34" charset="0"/>
                <a:ea typeface="Calibri" pitchFamily="34" charset="0"/>
                <a:cs typeface="Arial" pitchFamily="34" charset="0"/>
              </a:rPr>
              <a:t>Ensure the </a:t>
            </a:r>
            <a:r>
              <a:rPr lang="en-GB" dirty="0" err="1">
                <a:latin typeface="Arial" pitchFamily="34" charset="0"/>
                <a:ea typeface="Calibri" pitchFamily="34" charset="0"/>
                <a:cs typeface="Arial" pitchFamily="34" charset="0"/>
              </a:rPr>
              <a:t>pemises</a:t>
            </a:r>
            <a:r>
              <a:rPr lang="en-GB" dirty="0">
                <a:latin typeface="Arial" pitchFamily="34" charset="0"/>
                <a:ea typeface="Calibri" pitchFamily="34" charset="0"/>
                <a:cs typeface="Arial" pitchFamily="34" charset="0"/>
              </a:rPr>
              <a:t> are fit for purpose and accessible for all clients.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Arial" pitchFamily="34" charset="0"/>
                <a:ea typeface="Calibri" pitchFamily="34" charset="0"/>
                <a:cs typeface="Arial" pitchFamily="34" charset="0"/>
              </a:rPr>
              <a:t>Objective 4: Security &amp; Safety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dirty="0">
                <a:latin typeface="Arial" pitchFamily="34" charset="0"/>
                <a:ea typeface="Calibri" pitchFamily="34" charset="0"/>
                <a:cs typeface="Times New Roman" pitchFamily="18" charset="0"/>
              </a:rPr>
              <a:t>Office is regularly checked for adherence to health &amp; safety requirements</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dirty="0">
              <a:latin typeface="Arial" pitchFamily="34" charset="0"/>
              <a:ea typeface="Calibri" pitchFamily="34" charset="0"/>
              <a:cs typeface="Times New Roman"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Times New Roman" pitchFamily="18" charset="0"/>
              </a:rPr>
              <a:t>Staff are familiar with risk management procedures and these are reviewed and updated regularly</a:t>
            </a:r>
          </a:p>
          <a:p>
            <a:pPr marR="0" lvl="0" algn="just" defTabSz="914400" rtl="0" eaLnBrk="0" fontAlgn="base" latinLnBrk="0" hangingPunct="0">
              <a:lnSpc>
                <a:spcPct val="100000"/>
              </a:lnSpc>
              <a:spcBef>
                <a:spcPct val="0"/>
              </a:spcBef>
              <a:spcAft>
                <a:spcPct val="0"/>
              </a:spcAft>
              <a:buClrTx/>
              <a:buSzTx/>
              <a:tabLst/>
            </a:pPr>
            <a:endParaRPr kumimoji="0" lang="en-GB"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rPr>
              <a:t>   GDPR is fully implemented and clients are provided with it.</a:t>
            </a:r>
          </a:p>
          <a:p>
            <a:pPr marL="0" marR="0" lvl="0" indent="0" algn="just" defTabSz="914400" rtl="0" eaLnBrk="0" fontAlgn="base" latinLnBrk="0" hangingPunct="0">
              <a:lnSpc>
                <a:spcPct val="100000"/>
              </a:lnSpc>
              <a:spcBef>
                <a:spcPct val="0"/>
              </a:spcBef>
              <a:spcAft>
                <a:spcPct val="0"/>
              </a:spcAft>
              <a:buClrTx/>
              <a:buSzTx/>
              <a:tabLst/>
            </a:pPr>
            <a:endParaRPr lang="en-GB" dirty="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GB"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GB"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endParaRPr>
          </a:p>
        </p:txBody>
      </p:sp>
      <p:pic>
        <p:nvPicPr>
          <p:cNvPr id="3" name="Picture 1"/>
          <p:cNvPicPr>
            <a:picLocks noChangeAspect="1" noChangeArrowheads="1"/>
          </p:cNvPicPr>
          <p:nvPr/>
        </p:nvPicPr>
        <p:blipFill>
          <a:blip r:embed="rId3" cstate="print"/>
          <a:srcRect/>
          <a:stretch>
            <a:fillRect/>
          </a:stretch>
        </p:blipFill>
        <p:spPr bwMode="auto">
          <a:xfrm>
            <a:off x="3214678" y="357166"/>
            <a:ext cx="2371725" cy="5429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21EF5C27-DC8A-48B8-9B15-2D24376A9816}" type="slidenum">
              <a:rPr lang="en-US" smtClean="0"/>
              <a:t>9</a:t>
            </a:fld>
            <a:endParaRPr lang="en-US"/>
          </a:p>
        </p:txBody>
      </p:sp>
    </p:spTree>
  </p:cSld>
  <p:clrMapOvr>
    <a:masterClrMapping/>
  </p:clrMapOvr>
  <p:transition spd="med">
    <p:fade/>
    <p:sndAc>
      <p:stSnd>
        <p:snd r:embed="rId2" name="click.wav"/>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732</TotalTime>
  <Words>1576</Words>
  <Application>Microsoft Office PowerPoint</Application>
  <PresentationFormat>On-screen Show (4:3)</PresentationFormat>
  <Paragraphs>350</Paragraphs>
  <Slides>32</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Arial</vt:lpstr>
      <vt:lpstr>Articulate Light</vt:lpstr>
      <vt:lpstr>Calibri</vt:lpstr>
      <vt:lpstr>Courier New</vt:lpstr>
      <vt:lpstr>Engravers MT</vt:lpstr>
      <vt:lpstr>Franklin Gothic Book</vt:lpstr>
      <vt:lpstr>Franklin Gothic Medium</vt:lpstr>
      <vt:lpstr>Impact</vt:lpstr>
      <vt:lpstr>Symbol</vt:lpstr>
      <vt:lpstr>Tahoma</vt:lpstr>
      <vt:lpstr>Wingdings</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Elaine Morrison</dc:creator>
  <cp:lastModifiedBy>Cathy Nelis</cp:lastModifiedBy>
  <cp:revision>21</cp:revision>
  <cp:lastPrinted>2023-07-12T11:33:38Z</cp:lastPrinted>
  <dcterms:created xsi:type="dcterms:W3CDTF">2010-04-22T14:35:19Z</dcterms:created>
  <dcterms:modified xsi:type="dcterms:W3CDTF">2023-07-19T10:44:18Z</dcterms:modified>
</cp:coreProperties>
</file>